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92" r:id="rId3"/>
    <p:sldId id="257" r:id="rId4"/>
    <p:sldId id="258" r:id="rId5"/>
    <p:sldId id="263" r:id="rId6"/>
    <p:sldId id="293" r:id="rId7"/>
    <p:sldId id="274" r:id="rId8"/>
    <p:sldId id="272" r:id="rId9"/>
    <p:sldId id="273" r:id="rId10"/>
    <p:sldId id="271" r:id="rId11"/>
    <p:sldId id="291" r:id="rId12"/>
    <p:sldId id="282" r:id="rId13"/>
    <p:sldId id="267" r:id="rId14"/>
    <p:sldId id="283" r:id="rId15"/>
    <p:sldId id="284" r:id="rId16"/>
    <p:sldId id="285" r:id="rId17"/>
    <p:sldId id="286" r:id="rId18"/>
    <p:sldId id="287" r:id="rId19"/>
    <p:sldId id="288" r:id="rId20"/>
    <p:sldId id="289" r:id="rId21"/>
    <p:sldId id="290" r:id="rId22"/>
    <p:sldId id="294" r:id="rId23"/>
    <p:sldId id="26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BC09BF70-FB69-4DCF-A04F-1824BB1E9D50}">
          <p14:sldIdLst>
            <p14:sldId id="256"/>
            <p14:sldId id="292"/>
            <p14:sldId id="257"/>
            <p14:sldId id="258"/>
            <p14:sldId id="263"/>
            <p14:sldId id="293"/>
            <p14:sldId id="274"/>
            <p14:sldId id="272"/>
            <p14:sldId id="273"/>
            <p14:sldId id="271"/>
            <p14:sldId id="291"/>
            <p14:sldId id="282"/>
          </p14:sldIdLst>
        </p14:section>
        <p14:section name="Abschnitt ohne Titel" id="{6B61637E-C09F-41BB-872E-02EF8FE18405}">
          <p14:sldIdLst>
            <p14:sldId id="267"/>
            <p14:sldId id="283"/>
            <p14:sldId id="284"/>
            <p14:sldId id="285"/>
            <p14:sldId id="286"/>
            <p14:sldId id="287"/>
            <p14:sldId id="288"/>
            <p14:sldId id="289"/>
            <p14:sldId id="290"/>
            <p14:sldId id="294"/>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5848" autoAdjust="0"/>
  </p:normalViewPr>
  <p:slideViewPr>
    <p:cSldViewPr>
      <p:cViewPr varScale="1">
        <p:scale>
          <a:sx n="98" d="100"/>
          <a:sy n="98" d="100"/>
        </p:scale>
        <p:origin x="1980" y="78"/>
      </p:cViewPr>
      <p:guideLst>
        <p:guide orient="horz" pos="2160"/>
        <p:guide pos="2880"/>
      </p:guideLst>
    </p:cSldViewPr>
  </p:slideViewPr>
  <p:outlineViewPr>
    <p:cViewPr>
      <p:scale>
        <a:sx n="33" d="100"/>
        <a:sy n="33" d="100"/>
      </p:scale>
      <p:origin x="0" y="9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F7421B-F87E-4613-8432-FF16F9F532B5}" type="datetimeFigureOut">
              <a:rPr lang="de-DE" smtClean="0"/>
              <a:t>31.10.2023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9EF3EE-E1D7-4D98-8450-6493A25D8D9B}"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9EF3EE-E1D7-4D98-8450-6493A25D8D9B}" type="slidenum">
              <a:rPr lang="de-DE" smtClean="0"/>
              <a:t>17</a:t>
            </a:fld>
            <a:endParaRPr lang="de-DE"/>
          </a:p>
        </p:txBody>
      </p:sp>
    </p:spTree>
    <p:extLst>
      <p:ext uri="{BB962C8B-B14F-4D97-AF65-F5344CB8AC3E}">
        <p14:creationId xmlns:p14="http://schemas.microsoft.com/office/powerpoint/2010/main" val="93245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19EF3EE-E1D7-4D98-8450-6493A25D8D9B}" type="slidenum">
              <a:rPr lang="de-DE" smtClean="0"/>
              <a:t>18</a:t>
            </a:fld>
            <a:endParaRPr lang="de-DE"/>
          </a:p>
        </p:txBody>
      </p:sp>
    </p:spTree>
    <p:extLst>
      <p:ext uri="{BB962C8B-B14F-4D97-AF65-F5344CB8AC3E}">
        <p14:creationId xmlns:p14="http://schemas.microsoft.com/office/powerpoint/2010/main" val="609187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19EF3EE-E1D7-4D98-8450-6493A25D8D9B}" type="slidenum">
              <a:rPr lang="de-DE" smtClean="0"/>
              <a:t>22</a:t>
            </a:fld>
            <a:endParaRPr lang="de-DE"/>
          </a:p>
        </p:txBody>
      </p:sp>
    </p:spTree>
    <p:extLst>
      <p:ext uri="{BB962C8B-B14F-4D97-AF65-F5344CB8AC3E}">
        <p14:creationId xmlns:p14="http://schemas.microsoft.com/office/powerpoint/2010/main" val="70345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de-DE"/>
              <a:t>Mastertitelformat bearbeiten</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13005031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368562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388649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1810622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175403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de-DE"/>
              <a:t>Mastertitelformat bearbeiten</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Date Placeholder 6"/>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3150166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9" name="Footer Placeholder 8"/>
          <p:cNvSpPr>
            <a:spLocks noGrp="1"/>
          </p:cNvSpPr>
          <p:nvPr>
            <p:ph type="ftr" sz="quarter" idx="11"/>
          </p:nvPr>
        </p:nvSpPr>
        <p:spPr/>
        <p:txBody>
          <a:bodyPr/>
          <a:lstStyle/>
          <a:p>
            <a:endParaRPr lang="de-DE"/>
          </a:p>
        </p:txBody>
      </p:sp>
      <p:sp>
        <p:nvSpPr>
          <p:cNvPr id="10" name="Slide Number Placeholder 9"/>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48302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02239" y="3143250"/>
            <a:ext cx="3288024"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09BEF37-53E3-43BF-91F2-548A0C089748}" type="slidenum">
              <a:rPr lang="de-DE" smtClean="0"/>
              <a:pPr/>
              <a:t>‹Nr.›</a:t>
            </a:fld>
            <a:endParaRPr lang="de-DE"/>
          </a:p>
        </p:txBody>
      </p:sp>
      <p:sp>
        <p:nvSpPr>
          <p:cNvPr id="10" name="Title 9"/>
          <p:cNvSpPr>
            <a:spLocks noGrp="1"/>
          </p:cNvSpPr>
          <p:nvPr>
            <p:ph type="title"/>
          </p:nvPr>
        </p:nvSpPr>
        <p:spPr/>
        <p:txBody>
          <a:bodyPr/>
          <a:lstStyle/>
          <a:p>
            <a:r>
              <a:rPr lang="de-DE"/>
              <a:t>Mastertitelformat bearbeiten</a:t>
            </a:r>
            <a:endParaRPr lang="en-US" dirty="0"/>
          </a:p>
        </p:txBody>
      </p:sp>
    </p:spTree>
    <p:extLst>
      <p:ext uri="{BB962C8B-B14F-4D97-AF65-F5344CB8AC3E}">
        <p14:creationId xmlns:p14="http://schemas.microsoft.com/office/powerpoint/2010/main" val="374550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205458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33756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de-DE"/>
              <a:t>Mastertitelformat bearbeiten</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9" name="Date Placeholder 8"/>
          <p:cNvSpPr>
            <a:spLocks noGrp="1"/>
          </p:cNvSpPr>
          <p:nvPr>
            <p:ph type="dt" sz="half" idx="10"/>
          </p:nvPr>
        </p:nvSpPr>
        <p:spPr/>
        <p:txBody>
          <a:bodyPr/>
          <a:lstStyle/>
          <a:p>
            <a:fld id="{3190E1B4-8CCC-4447-9402-48FEFC17AEAD}" type="datetimeFigureOut">
              <a:rPr lang="de-DE" smtClean="0"/>
              <a:pPr/>
              <a:t>31.10.2023</a:t>
            </a:fld>
            <a:endParaRPr lang="de-DE"/>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de-DE"/>
          </a:p>
        </p:txBody>
      </p:sp>
      <p:sp>
        <p:nvSpPr>
          <p:cNvPr id="11" name="Slide Number Placeholder 10"/>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102970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190E1B4-8CCC-4447-9402-48FEFC17AEAD}" type="datetimeFigureOut">
              <a:rPr lang="de-DE" smtClean="0"/>
              <a:pPr/>
              <a:t>31.10.2023</a:t>
            </a:fld>
            <a:endParaRPr lang="de-DE"/>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de-DE"/>
          </a:p>
        </p:txBody>
      </p:sp>
      <p:sp>
        <p:nvSpPr>
          <p:cNvPr id="10" name="Slide Number Placeholder 9"/>
          <p:cNvSpPr>
            <a:spLocks noGrp="1"/>
          </p:cNvSpPr>
          <p:nvPr>
            <p:ph type="sldNum" sz="quarter" idx="12"/>
          </p:nvPr>
        </p:nvSpPr>
        <p:spPr/>
        <p:txBody>
          <a:bodyPr/>
          <a:lstStyle/>
          <a:p>
            <a:fld id="{C09BEF37-53E3-43BF-91F2-548A0C089748}" type="slidenum">
              <a:rPr lang="de-DE" smtClean="0"/>
              <a:pPr/>
              <a:t>‹Nr.›</a:t>
            </a:fld>
            <a:endParaRPr lang="de-DE"/>
          </a:p>
        </p:txBody>
      </p:sp>
    </p:spTree>
    <p:extLst>
      <p:ext uri="{BB962C8B-B14F-4D97-AF65-F5344CB8AC3E}">
        <p14:creationId xmlns:p14="http://schemas.microsoft.com/office/powerpoint/2010/main" val="161191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3190E1B4-8CCC-4447-9402-48FEFC17AEAD}" type="datetimeFigureOut">
              <a:rPr lang="de-DE" smtClean="0"/>
              <a:pPr/>
              <a:t>31.10.2023</a:t>
            </a:fld>
            <a:endParaRPr lang="de-DE"/>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de-DE"/>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09BEF37-53E3-43BF-91F2-548A0C089748}" type="slidenum">
              <a:rPr lang="de-DE" smtClean="0"/>
              <a:pPr/>
              <a:t>‹Nr.›</a:t>
            </a:fld>
            <a:endParaRPr lang="de-DE"/>
          </a:p>
        </p:txBody>
      </p:sp>
    </p:spTree>
    <p:extLst>
      <p:ext uri="{BB962C8B-B14F-4D97-AF65-F5344CB8AC3E}">
        <p14:creationId xmlns:p14="http://schemas.microsoft.com/office/powerpoint/2010/main" val="41793613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ymnasium-meschede.de/" TargetMode="External"/><Relationship Id="rId2" Type="http://schemas.openxmlformats.org/officeDocument/2006/relationships/hyperlink" Target="mailto:post@gymnasium-meschede.de"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http://www.gymn-benedictinum.de/" TargetMode="External"/><Relationship Id="rId2" Type="http://schemas.openxmlformats.org/officeDocument/2006/relationships/hyperlink" Target="mailto:verwaltung@gymn-benedictinum.de"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www.realschule-meschede.de/" TargetMode="External"/><Relationship Id="rId2" Type="http://schemas.openxmlformats.org/officeDocument/2006/relationships/hyperlink" Target="mailto:sekretariat@realschule-meschede.de"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hyperlink" Target="mailto:info@walburga-realschule.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www.walburga-realschule.d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Sekretariat@Walburga-Hauptschule.d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walburga-hauptschule.de/"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de/fragezeichen-frage-antwort-1019983/"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chulen-im-team.de/film" TargetMode="External"/><Relationship Id="rId2" Type="http://schemas.openxmlformats.org/officeDocument/2006/relationships/hyperlink" Target="https://brosch&#252;ren.nrw/sekundarstufe-1/home/#!/Home"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4977172"/>
            <a:ext cx="8352928" cy="1548172"/>
          </a:xfrm>
          <a:solidFill>
            <a:schemeClr val="tx1">
              <a:lumMod val="95000"/>
            </a:schemeClr>
          </a:solidFill>
        </p:spPr>
        <p:txBody>
          <a:bodyPr>
            <a:normAutofit fontScale="90000"/>
          </a:bodyPr>
          <a:lstStyle/>
          <a:p>
            <a:pPr algn="ctr"/>
            <a:r>
              <a:rPr lang="de-DE" sz="3600" b="1" dirty="0">
                <a:solidFill>
                  <a:schemeClr val="accent6">
                    <a:lumMod val="75000"/>
                  </a:schemeClr>
                </a:solidFill>
              </a:rPr>
              <a:t>Informationen zum Übergang für die weiterführenden Schulen</a:t>
            </a:r>
          </a:p>
        </p:txBody>
      </p:sp>
      <p:sp>
        <p:nvSpPr>
          <p:cNvPr id="3" name="Untertitel 2"/>
          <p:cNvSpPr>
            <a:spLocks noGrp="1"/>
          </p:cNvSpPr>
          <p:nvPr>
            <p:ph type="subTitle" idx="1"/>
          </p:nvPr>
        </p:nvSpPr>
        <p:spPr>
          <a:xfrm>
            <a:off x="1558908" y="116632"/>
            <a:ext cx="6109436" cy="792088"/>
          </a:xfrm>
          <a:solidFill>
            <a:schemeClr val="tx1">
              <a:lumMod val="95000"/>
            </a:schemeClr>
          </a:solidFill>
        </p:spPr>
        <p:txBody>
          <a:bodyPr>
            <a:normAutofit lnSpcReduction="10000"/>
          </a:bodyPr>
          <a:lstStyle/>
          <a:p>
            <a:pPr algn="l"/>
            <a:r>
              <a:rPr lang="de-DE" sz="2400" b="1" dirty="0">
                <a:solidFill>
                  <a:srgbClr val="92D050"/>
                </a:solidFill>
              </a:rPr>
              <a:t>Präsentation aller Grundschulen im Mescheder Stadtgebiet</a:t>
            </a:r>
          </a:p>
        </p:txBody>
      </p:sp>
      <p:pic>
        <p:nvPicPr>
          <p:cNvPr id="5" name="Picture 4" descr="https://www.meschede.de/typo3temp/assets/_processed_/e/a/csm_Ortsschild_001_991c27a0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51254"/>
            <a:ext cx="8136904" cy="32403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C7A196-3131-4C3B-85A2-683EC2DDCF7E}"/>
              </a:ext>
            </a:extLst>
          </p:cNvPr>
          <p:cNvSpPr>
            <a:spLocks noGrp="1"/>
          </p:cNvSpPr>
          <p:nvPr>
            <p:ph type="title"/>
          </p:nvPr>
        </p:nvSpPr>
        <p:spPr>
          <a:xfrm>
            <a:off x="1603122" y="156972"/>
            <a:ext cx="5937755" cy="1188720"/>
          </a:xfrm>
        </p:spPr>
        <p:txBody>
          <a:bodyPr>
            <a:normAutofit fontScale="90000"/>
          </a:bodyPr>
          <a:lstStyle/>
          <a:p>
            <a:r>
              <a:rPr lang="de-DE" sz="3200" dirty="0">
                <a:solidFill>
                  <a:srgbClr val="92D050"/>
                </a:solidFill>
              </a:rPr>
              <a:t>Informationen über die Bildungsgänge</a:t>
            </a:r>
          </a:p>
        </p:txBody>
      </p:sp>
      <p:graphicFrame>
        <p:nvGraphicFramePr>
          <p:cNvPr id="3" name="Tabelle 3">
            <a:extLst>
              <a:ext uri="{FF2B5EF4-FFF2-40B4-BE49-F238E27FC236}">
                <a16:creationId xmlns:a16="http://schemas.microsoft.com/office/drawing/2014/main" id="{420D36E7-CE44-4AE3-958D-C5D11D25875B}"/>
              </a:ext>
            </a:extLst>
          </p:cNvPr>
          <p:cNvGraphicFramePr>
            <a:graphicFrameLocks noGrp="1"/>
          </p:cNvGraphicFramePr>
          <p:nvPr>
            <p:extLst>
              <p:ext uri="{D42A27DB-BD31-4B8C-83A1-F6EECF244321}">
                <p14:modId xmlns:p14="http://schemas.microsoft.com/office/powerpoint/2010/main" val="4089570042"/>
              </p:ext>
            </p:extLst>
          </p:nvPr>
        </p:nvGraphicFramePr>
        <p:xfrm>
          <a:off x="457199" y="1772816"/>
          <a:ext cx="8229600" cy="375412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3504381654"/>
                    </a:ext>
                  </a:extLst>
                </a:gridCol>
                <a:gridCol w="2743200">
                  <a:extLst>
                    <a:ext uri="{9D8B030D-6E8A-4147-A177-3AD203B41FA5}">
                      <a16:colId xmlns:a16="http://schemas.microsoft.com/office/drawing/2014/main" val="1754658981"/>
                    </a:ext>
                  </a:extLst>
                </a:gridCol>
                <a:gridCol w="2743200">
                  <a:extLst>
                    <a:ext uri="{9D8B030D-6E8A-4147-A177-3AD203B41FA5}">
                      <a16:colId xmlns:a16="http://schemas.microsoft.com/office/drawing/2014/main" val="2211783013"/>
                    </a:ext>
                  </a:extLst>
                </a:gridCol>
              </a:tblGrid>
              <a:tr h="370840">
                <a:tc>
                  <a:txBody>
                    <a:bodyPr/>
                    <a:lstStyle/>
                    <a:p>
                      <a:r>
                        <a:rPr lang="de-DE" dirty="0"/>
                        <a:t>Hauptschule</a:t>
                      </a:r>
                    </a:p>
                  </a:txBody>
                  <a:tcPr/>
                </a:tc>
                <a:tc>
                  <a:txBody>
                    <a:bodyPr/>
                    <a:lstStyle/>
                    <a:p>
                      <a:r>
                        <a:rPr lang="de-DE" dirty="0"/>
                        <a:t>Realschule</a:t>
                      </a:r>
                    </a:p>
                  </a:txBody>
                  <a:tcPr/>
                </a:tc>
                <a:tc>
                  <a:txBody>
                    <a:bodyPr/>
                    <a:lstStyle/>
                    <a:p>
                      <a:r>
                        <a:rPr lang="de-DE" dirty="0"/>
                        <a:t>Gymnasium </a:t>
                      </a:r>
                    </a:p>
                  </a:txBody>
                  <a:tcPr/>
                </a:tc>
                <a:extLst>
                  <a:ext uri="{0D108BD9-81ED-4DB2-BD59-A6C34878D82A}">
                    <a16:rowId xmlns:a16="http://schemas.microsoft.com/office/drawing/2014/main" val="1198794251"/>
                  </a:ext>
                </a:extLst>
              </a:tr>
              <a:tr h="370840">
                <a:tc>
                  <a:txBody>
                    <a:bodyPr/>
                    <a:lstStyle/>
                    <a:p>
                      <a:pPr marL="285750" indent="-285750">
                        <a:buFont typeface="Arial" panose="020B0604020202020204" pitchFamily="34" charset="0"/>
                        <a:buChar char="•"/>
                      </a:pPr>
                      <a:r>
                        <a:rPr lang="de-DE" dirty="0"/>
                        <a:t>Grundlegende allgemeine Bildung </a:t>
                      </a:r>
                    </a:p>
                    <a:p>
                      <a:pPr marL="285750" indent="-285750">
                        <a:buFont typeface="Arial" panose="020B0604020202020204" pitchFamily="34" charset="0"/>
                        <a:buChar char="•"/>
                      </a:pPr>
                      <a:r>
                        <a:rPr lang="de-DE" dirty="0"/>
                        <a:t>Vorbereitung auf eine Berufsausbildung</a:t>
                      </a:r>
                    </a:p>
                    <a:p>
                      <a:pPr marL="285750" indent="-285750">
                        <a:buFont typeface="Arial" panose="020B0604020202020204" pitchFamily="34" charset="0"/>
                        <a:buChar char="•"/>
                      </a:pPr>
                      <a:r>
                        <a:rPr lang="de-DE" dirty="0"/>
                        <a:t>Individuelle Förderung aller Kinder</a:t>
                      </a:r>
                    </a:p>
                    <a:p>
                      <a:pPr marL="285750" indent="-285750">
                        <a:buFont typeface="Arial" panose="020B0604020202020204" pitchFamily="34" charset="0"/>
                        <a:buChar char="•"/>
                      </a:pPr>
                      <a:r>
                        <a:rPr lang="de-DE" dirty="0"/>
                        <a:t>Stärkung der Basiskompetenzen in Deutsch und Mathematik</a:t>
                      </a:r>
                    </a:p>
                    <a:p>
                      <a:pPr marL="285750" indent="-285750">
                        <a:buFont typeface="Arial" panose="020B0604020202020204" pitchFamily="34" charset="0"/>
                        <a:buChar char="•"/>
                      </a:pPr>
                      <a:r>
                        <a:rPr lang="de-DE" dirty="0"/>
                        <a:t>Praxisnaher Unterricht</a:t>
                      </a:r>
                    </a:p>
                    <a:p>
                      <a:pPr marL="285750" indent="-285750">
                        <a:buFont typeface="Arial" panose="020B0604020202020204" pitchFamily="34" charset="0"/>
                        <a:buChar char="•"/>
                      </a:pPr>
                      <a:endParaRPr lang="de-DE" dirty="0"/>
                    </a:p>
                  </a:txBody>
                  <a:tcPr/>
                </a:tc>
                <a:tc>
                  <a:txBody>
                    <a:bodyPr/>
                    <a:lstStyle/>
                    <a:p>
                      <a:pPr marL="285750" indent="-285750">
                        <a:buFont typeface="Arial" panose="020B0604020202020204" pitchFamily="34" charset="0"/>
                        <a:buChar char="•"/>
                      </a:pPr>
                      <a:r>
                        <a:rPr lang="de-DE" dirty="0"/>
                        <a:t>Erweiterte allgemeine Bildung</a:t>
                      </a:r>
                    </a:p>
                    <a:p>
                      <a:pPr marL="285750" indent="-285750">
                        <a:buFont typeface="Arial" panose="020B0604020202020204" pitchFamily="34" charset="0"/>
                        <a:buChar char="•"/>
                      </a:pPr>
                      <a:r>
                        <a:rPr lang="de-DE" dirty="0"/>
                        <a:t>Praktische Fähigkeiten und das Interesse an theoretischen Zusammenhängen werden gefördert</a:t>
                      </a:r>
                    </a:p>
                    <a:p>
                      <a:pPr marL="285750" indent="-285750">
                        <a:buFont typeface="Arial" panose="020B0604020202020204" pitchFamily="34" charset="0"/>
                        <a:buChar char="•"/>
                      </a:pPr>
                      <a:r>
                        <a:rPr lang="de-DE" dirty="0"/>
                        <a:t>Berufsorientierende Inhalte in allen Fächern</a:t>
                      </a:r>
                    </a:p>
                  </a:txBody>
                  <a:tcPr/>
                </a:tc>
                <a:tc>
                  <a:txBody>
                    <a:bodyPr/>
                    <a:lstStyle/>
                    <a:p>
                      <a:pPr marL="285750" indent="-285750">
                        <a:buFont typeface="Arial" panose="020B0604020202020204" pitchFamily="34" charset="0"/>
                        <a:buChar char="•"/>
                      </a:pPr>
                      <a:r>
                        <a:rPr lang="de-DE" dirty="0"/>
                        <a:t>Vertiefte allgemeine Bildung, die für ein Hochschulstudium oder auch berufliche Ausbildung qualifiziert</a:t>
                      </a:r>
                    </a:p>
                    <a:p>
                      <a:pPr marL="285750" indent="-285750">
                        <a:buFont typeface="Arial" panose="020B0604020202020204" pitchFamily="34" charset="0"/>
                        <a:buChar char="•"/>
                      </a:pPr>
                      <a:r>
                        <a:rPr lang="de-DE" dirty="0"/>
                        <a:t>G9 ist wieder Regelfall</a:t>
                      </a:r>
                    </a:p>
                    <a:p>
                      <a:pPr marL="285750" indent="-285750">
                        <a:buFont typeface="Arial" panose="020B0604020202020204" pitchFamily="34" charset="0"/>
                        <a:buChar char="•"/>
                      </a:pPr>
                      <a:r>
                        <a:rPr lang="de-DE" dirty="0"/>
                        <a:t>Zweite Fremdsprache ist verpflichtend</a:t>
                      </a:r>
                    </a:p>
                    <a:p>
                      <a:pPr marL="285750" indent="-285750">
                        <a:buFont typeface="Arial" panose="020B0604020202020204" pitchFamily="34" charset="0"/>
                        <a:buChar char="•"/>
                      </a:pPr>
                      <a:r>
                        <a:rPr lang="de-DE" dirty="0"/>
                        <a:t>Eintritt in die gymnasiale Oberstufe durch Versetzung</a:t>
                      </a:r>
                    </a:p>
                  </a:txBody>
                  <a:tcPr/>
                </a:tc>
                <a:extLst>
                  <a:ext uri="{0D108BD9-81ED-4DB2-BD59-A6C34878D82A}">
                    <a16:rowId xmlns:a16="http://schemas.microsoft.com/office/drawing/2014/main" val="614010636"/>
                  </a:ext>
                </a:extLst>
              </a:tr>
            </a:tbl>
          </a:graphicData>
        </a:graphic>
      </p:graphicFrame>
    </p:spTree>
    <p:extLst>
      <p:ext uri="{BB962C8B-B14F-4D97-AF65-F5344CB8AC3E}">
        <p14:creationId xmlns:p14="http://schemas.microsoft.com/office/powerpoint/2010/main" val="152544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47664" y="908720"/>
            <a:ext cx="6192688" cy="4678204"/>
          </a:xfrm>
          <a:prstGeom prst="rect">
            <a:avLst/>
          </a:prstGeom>
          <a:noFill/>
        </p:spPr>
        <p:txBody>
          <a:bodyPr wrap="square" rtlCol="0">
            <a:spAutoFit/>
          </a:bodyPr>
          <a:lstStyle/>
          <a:p>
            <a:r>
              <a:rPr lang="de-DE" sz="2400" dirty="0">
                <a:solidFill>
                  <a:srgbClr val="92D050"/>
                </a:solidFill>
              </a:rPr>
              <a:t>Das Schulsystem in NRW ist vielseitig</a:t>
            </a:r>
          </a:p>
          <a:p>
            <a:endParaRPr lang="de-DE" dirty="0"/>
          </a:p>
          <a:p>
            <a:pPr marL="285750" indent="-285750">
              <a:buFont typeface="Arial" panose="020B0604020202020204" pitchFamily="34" charset="0"/>
              <a:buChar char="•"/>
            </a:pPr>
            <a:r>
              <a:rPr lang="de-DE" dirty="0"/>
              <a:t>An allen Schulformen in NRW kann sowohl der Hauptschulabschluss wie auch der mittlere Schulabschluss erworben werden</a:t>
            </a:r>
          </a:p>
          <a:p>
            <a:endParaRPr lang="de-DE" dirty="0">
              <a:solidFill>
                <a:srgbClr val="FF0000"/>
              </a:solidFill>
            </a:endParaRPr>
          </a:p>
          <a:p>
            <a:r>
              <a:rPr lang="de-DE" dirty="0">
                <a:solidFill>
                  <a:srgbClr val="FF0000"/>
                </a:solidFill>
              </a:rPr>
              <a:t>          </a:t>
            </a:r>
            <a:r>
              <a:rPr lang="de-DE" sz="2000" dirty="0">
                <a:solidFill>
                  <a:srgbClr val="FF0000"/>
                </a:solidFill>
              </a:rPr>
              <a:t>Unser Schulsystem ist durchlässig. Es gibt viele Wege  </a:t>
            </a:r>
          </a:p>
          <a:p>
            <a:r>
              <a:rPr lang="de-DE" sz="2000" dirty="0">
                <a:solidFill>
                  <a:srgbClr val="FF0000"/>
                </a:solidFill>
              </a:rPr>
              <a:t>               zur Erreichung höherwertiger Abschlüsse.</a:t>
            </a:r>
          </a:p>
          <a:p>
            <a:endParaRPr lang="de-DE" dirty="0"/>
          </a:p>
          <a:p>
            <a:pPr marL="285750" indent="-285750">
              <a:buFont typeface="Arial" panose="020B0604020202020204" pitchFamily="34" charset="0"/>
              <a:buChar char="•"/>
            </a:pPr>
            <a:r>
              <a:rPr lang="de-DE" dirty="0"/>
              <a:t>Bei sehr guten Leistungen in der Haupt- und Realschule ist ein direkter Wechsel in die gymnasiale Oberstufe eines Gymnasiums oder eines Berufskollegs möglich.</a:t>
            </a:r>
          </a:p>
          <a:p>
            <a:pPr marL="285750" indent="-285750">
              <a:buFont typeface="Arial" panose="020B0604020202020204" pitchFamily="34" charset="0"/>
              <a:buChar char="•"/>
            </a:pPr>
            <a:r>
              <a:rPr lang="de-DE" dirty="0"/>
              <a:t>Selbst ohne Abitur ist es inzwischen möglich, mit einer Berufsausbildung und entsprechender Berufserfahrung zu studieren.</a:t>
            </a:r>
          </a:p>
          <a:p>
            <a:endParaRPr lang="de-DE" dirty="0"/>
          </a:p>
        </p:txBody>
      </p:sp>
      <p:sp>
        <p:nvSpPr>
          <p:cNvPr id="3" name="Pfeil nach rechts 2"/>
          <p:cNvSpPr/>
          <p:nvPr/>
        </p:nvSpPr>
        <p:spPr>
          <a:xfrm>
            <a:off x="1406600" y="2780928"/>
            <a:ext cx="576064" cy="242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5493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7704" y="58324"/>
            <a:ext cx="5633173" cy="994412"/>
          </a:xfrm>
        </p:spPr>
        <p:txBody>
          <a:bodyPr/>
          <a:lstStyle/>
          <a:p>
            <a:r>
              <a:rPr lang="de-DE" dirty="0">
                <a:solidFill>
                  <a:srgbClr val="92D050"/>
                </a:solidFill>
              </a:rPr>
              <a:t>Erprobungsstufe</a:t>
            </a:r>
          </a:p>
        </p:txBody>
      </p:sp>
      <p:sp>
        <p:nvSpPr>
          <p:cNvPr id="3" name="Inhaltsplatzhalter 2"/>
          <p:cNvSpPr>
            <a:spLocks noGrp="1"/>
          </p:cNvSpPr>
          <p:nvPr>
            <p:ph idx="1"/>
          </p:nvPr>
        </p:nvSpPr>
        <p:spPr>
          <a:xfrm>
            <a:off x="457200" y="1196752"/>
            <a:ext cx="8229600" cy="5184576"/>
          </a:xfrm>
        </p:spPr>
        <p:txBody>
          <a:bodyPr>
            <a:normAutofit/>
          </a:bodyPr>
          <a:lstStyle/>
          <a:p>
            <a:r>
              <a:rPr lang="de-DE" sz="2000" dirty="0">
                <a:solidFill>
                  <a:schemeClr val="bg1">
                    <a:lumMod val="65000"/>
                  </a:schemeClr>
                </a:solidFill>
                <a:effectLst/>
                <a:latin typeface="+mj-lt"/>
                <a:ea typeface="Times New Roman"/>
              </a:rPr>
              <a:t>In der Hauptschule, der Realschule und im Gymnasium werden jeweils die </a:t>
            </a:r>
            <a:r>
              <a:rPr lang="de-DE" sz="2000" b="1" dirty="0">
                <a:solidFill>
                  <a:schemeClr val="bg1">
                    <a:lumMod val="65000"/>
                  </a:schemeClr>
                </a:solidFill>
                <a:effectLst/>
                <a:latin typeface="+mj-lt"/>
                <a:ea typeface="Times New Roman"/>
              </a:rPr>
              <a:t>Klassen 5 und 6 als Erprobungsstufe </a:t>
            </a:r>
            <a:r>
              <a:rPr lang="de-DE" sz="2000" dirty="0">
                <a:solidFill>
                  <a:schemeClr val="bg1">
                    <a:lumMod val="65000"/>
                  </a:schemeClr>
                </a:solidFill>
                <a:effectLst/>
                <a:latin typeface="+mj-lt"/>
                <a:ea typeface="Times New Roman"/>
              </a:rPr>
              <a:t>geführt.</a:t>
            </a:r>
          </a:p>
          <a:p>
            <a:r>
              <a:rPr lang="de-DE" sz="2000" dirty="0">
                <a:solidFill>
                  <a:schemeClr val="bg1">
                    <a:lumMod val="65000"/>
                  </a:schemeClr>
                </a:solidFill>
                <a:effectLst/>
                <a:latin typeface="+mj-lt"/>
                <a:ea typeface="Times New Roman"/>
              </a:rPr>
              <a:t>Die Erprobungsstufe dient der Erprobung, Förderung und Beobachtung der Schülerinnen und Schüler. </a:t>
            </a:r>
          </a:p>
          <a:p>
            <a:r>
              <a:rPr lang="de-DE" sz="1800" dirty="0">
                <a:solidFill>
                  <a:schemeClr val="bg1">
                    <a:lumMod val="65000"/>
                  </a:schemeClr>
                </a:solidFill>
              </a:rPr>
              <a:t>In der Erprobungsstufe werden dreimal im Schuljahr Erprobungsstufenkonferenzen durchgeführt, in denen über die individuelle Entwicklung der Schülerin oder des Schülers, über etwaige Schwierigkeiten, deren Ursachen und mögliche Wege zu ihrer Überwindung und über besondere Fördermöglichkeiten beraten wird.</a:t>
            </a:r>
            <a:endParaRPr lang="de-DE" sz="1600" dirty="0">
              <a:solidFill>
                <a:schemeClr val="bg1">
                  <a:lumMod val="65000"/>
                </a:schemeClr>
              </a:solidFill>
              <a:effectLst/>
              <a:latin typeface="+mj-lt"/>
              <a:ea typeface="Times New Roman"/>
            </a:endParaRPr>
          </a:p>
          <a:p>
            <a:r>
              <a:rPr lang="de-DE" sz="1800" dirty="0">
                <a:solidFill>
                  <a:schemeClr val="bg1">
                    <a:lumMod val="65000"/>
                  </a:schemeClr>
                </a:solidFill>
                <a:effectLst/>
                <a:latin typeface="+mj-lt"/>
                <a:ea typeface="Times New Roman"/>
              </a:rPr>
              <a:t>Am Ende der Erprobungsstufe entscheidet die Klassenkonferenz, ob die Schülerin oder der Schüler den Bildungsgang in der gewählten Schulform fortsetzen kann. Nach jedem Schulhalbjahr in der Erprobungsstufe befindet sie außerdem darüber, ob sie den Eltern leistungsstarker Schülerinnen und Schüler einen Wechsel ihres Kindes zur höheren Schulform empfiehlt. Den Eltern, deren Kinder die geforderten Leistungen nicht erbringen können, wird der Wechsel in eine untere Schulform empfohlen</a:t>
            </a:r>
            <a:r>
              <a:rPr lang="de-DE" sz="1800" dirty="0">
                <a:solidFill>
                  <a:schemeClr val="bg1">
                    <a:lumMod val="50000"/>
                  </a:schemeClr>
                </a:solidFill>
                <a:effectLst/>
                <a:latin typeface="+mj-lt"/>
                <a:ea typeface="Times New Roman"/>
              </a:rPr>
              <a:t>. </a:t>
            </a:r>
            <a:endParaRPr lang="de-DE" sz="1800" dirty="0">
              <a:solidFill>
                <a:schemeClr val="accent6">
                  <a:lumMod val="75000"/>
                </a:schemeClr>
              </a:solidFill>
              <a:latin typeface="+mj-lt"/>
            </a:endParaRPr>
          </a:p>
        </p:txBody>
      </p:sp>
    </p:spTree>
    <p:extLst>
      <p:ext uri="{BB962C8B-B14F-4D97-AF65-F5344CB8AC3E}">
        <p14:creationId xmlns:p14="http://schemas.microsoft.com/office/powerpoint/2010/main" val="36992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51E6C5-D7A1-4CEE-9C53-A415AE40D4D5}"/>
              </a:ext>
            </a:extLst>
          </p:cNvPr>
          <p:cNvSpPr>
            <a:spLocks noGrp="1"/>
          </p:cNvSpPr>
          <p:nvPr>
            <p:ph type="title"/>
          </p:nvPr>
        </p:nvSpPr>
        <p:spPr>
          <a:xfrm>
            <a:off x="683568" y="260648"/>
            <a:ext cx="7199379" cy="936104"/>
          </a:xfrm>
        </p:spPr>
        <p:txBody>
          <a:bodyPr>
            <a:normAutofit fontScale="90000"/>
          </a:bodyPr>
          <a:lstStyle/>
          <a:p>
            <a:r>
              <a:rPr lang="de-DE" sz="3200" b="1" dirty="0">
                <a:solidFill>
                  <a:srgbClr val="92D050"/>
                </a:solidFill>
              </a:rPr>
              <a:t>Informationen zum örtlichen Schulangebot</a:t>
            </a:r>
          </a:p>
        </p:txBody>
      </p:sp>
      <p:sp>
        <p:nvSpPr>
          <p:cNvPr id="3" name="Inhaltsplatzhalter 2">
            <a:extLst>
              <a:ext uri="{FF2B5EF4-FFF2-40B4-BE49-F238E27FC236}">
                <a16:creationId xmlns:a16="http://schemas.microsoft.com/office/drawing/2014/main" id="{CC187098-0BFB-4A84-9E4A-425F37AC4996}"/>
              </a:ext>
            </a:extLst>
          </p:cNvPr>
          <p:cNvSpPr>
            <a:spLocks noGrp="1"/>
          </p:cNvSpPr>
          <p:nvPr>
            <p:ph idx="1"/>
          </p:nvPr>
        </p:nvSpPr>
        <p:spPr>
          <a:xfrm>
            <a:off x="528496" y="1412776"/>
            <a:ext cx="8229600" cy="5071294"/>
          </a:xfrm>
        </p:spPr>
        <p:txBody>
          <a:bodyPr>
            <a:normAutofit/>
          </a:bodyPr>
          <a:lstStyle/>
          <a:p>
            <a:pPr marL="0" indent="0">
              <a:buNone/>
            </a:pPr>
            <a:r>
              <a:rPr lang="de-DE" sz="2800" dirty="0">
                <a:solidFill>
                  <a:srgbClr val="FFC000"/>
                </a:solidFill>
              </a:rPr>
              <a:t>Weiterführende Schulen im Stadtgebiet Meschede</a:t>
            </a:r>
          </a:p>
          <a:p>
            <a:r>
              <a:rPr lang="de-DE" sz="2800" dirty="0"/>
              <a:t>Gymnasium der Stadt Meschede</a:t>
            </a:r>
          </a:p>
          <a:p>
            <a:r>
              <a:rPr lang="de-DE" sz="2800" dirty="0"/>
              <a:t>Gymnasium der Benediktiner (Privatschule)</a:t>
            </a:r>
          </a:p>
          <a:p>
            <a:r>
              <a:rPr lang="de-DE" sz="2800" dirty="0"/>
              <a:t>Realschule der Stadt Meschede</a:t>
            </a:r>
          </a:p>
          <a:p>
            <a:r>
              <a:rPr lang="de-DE" sz="2800" dirty="0"/>
              <a:t>St. Walburga-Realschule (Privatschule) </a:t>
            </a:r>
          </a:p>
          <a:p>
            <a:r>
              <a:rPr lang="de-DE" sz="2800" dirty="0"/>
              <a:t>St. Walburga-Hauptschule</a:t>
            </a:r>
          </a:p>
          <a:p>
            <a:r>
              <a:rPr lang="de-DE" sz="2800" dirty="0"/>
              <a:t>Konrad-Adenauer-Hauptschule (</a:t>
            </a:r>
            <a:r>
              <a:rPr lang="de-DE" sz="2800" dirty="0" err="1"/>
              <a:t>Freienohl</a:t>
            </a:r>
            <a:r>
              <a:rPr lang="de-DE" sz="2800" dirty="0"/>
              <a:t>)</a:t>
            </a:r>
          </a:p>
          <a:p>
            <a:pPr marL="0" indent="0">
              <a:buNone/>
            </a:pPr>
            <a:endParaRPr lang="de-DE" dirty="0"/>
          </a:p>
        </p:txBody>
      </p:sp>
    </p:spTree>
    <p:extLst>
      <p:ext uri="{BB962C8B-B14F-4D97-AF65-F5344CB8AC3E}">
        <p14:creationId xmlns:p14="http://schemas.microsoft.com/office/powerpoint/2010/main" val="369663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88640"/>
            <a:ext cx="8517632" cy="6480720"/>
          </a:xfrm>
        </p:spPr>
        <p:txBody>
          <a:bodyPr>
            <a:normAutofit fontScale="85000" lnSpcReduction="20000"/>
          </a:bodyPr>
          <a:lstStyle/>
          <a:p>
            <a:pPr marL="0" indent="0">
              <a:buNone/>
            </a:pPr>
            <a:r>
              <a:rPr lang="de-DE" sz="1800" b="1" dirty="0"/>
              <a:t>       Gymnasium der Stadt Meschede </a:t>
            </a:r>
          </a:p>
          <a:p>
            <a:pPr marL="0" indent="0">
              <a:buNone/>
            </a:pPr>
            <a:endParaRPr lang="de-DE" sz="1800" b="1" dirty="0"/>
          </a:p>
          <a:p>
            <a:pPr marL="0" indent="0">
              <a:buNone/>
            </a:pPr>
            <a:r>
              <a:rPr lang="de-DE" sz="1800" dirty="0">
                <a:solidFill>
                  <a:schemeClr val="bg1">
                    <a:lumMod val="50000"/>
                  </a:schemeClr>
                </a:solidFill>
              </a:rPr>
              <a:t>       </a:t>
            </a:r>
            <a:r>
              <a:rPr lang="de-DE" sz="1800" dirty="0" err="1">
                <a:solidFill>
                  <a:schemeClr val="bg1">
                    <a:lumMod val="50000"/>
                  </a:schemeClr>
                </a:solidFill>
              </a:rPr>
              <a:t>Schederweg</a:t>
            </a:r>
            <a:r>
              <a:rPr lang="de-DE" sz="1800" dirty="0">
                <a:solidFill>
                  <a:schemeClr val="bg1">
                    <a:lumMod val="50000"/>
                  </a:schemeClr>
                </a:solidFill>
              </a:rPr>
              <a:t> 65</a:t>
            </a:r>
            <a:br>
              <a:rPr lang="de-DE" sz="1800" dirty="0">
                <a:solidFill>
                  <a:schemeClr val="bg1">
                    <a:lumMod val="50000"/>
                  </a:schemeClr>
                </a:solidFill>
              </a:rPr>
            </a:br>
            <a:r>
              <a:rPr lang="de-DE" sz="1800" dirty="0">
                <a:solidFill>
                  <a:schemeClr val="bg1">
                    <a:lumMod val="50000"/>
                  </a:schemeClr>
                </a:solidFill>
              </a:rPr>
              <a:t>       59872 Meschede</a:t>
            </a:r>
            <a:br>
              <a:rPr lang="de-DE" sz="1800" dirty="0">
                <a:solidFill>
                  <a:schemeClr val="bg1">
                    <a:lumMod val="50000"/>
                  </a:schemeClr>
                </a:solidFill>
              </a:rPr>
            </a:br>
            <a:r>
              <a:rPr lang="de-DE" sz="1800" dirty="0">
                <a:solidFill>
                  <a:schemeClr val="bg1">
                    <a:lumMod val="50000"/>
                  </a:schemeClr>
                </a:solidFill>
              </a:rPr>
              <a:t>       Tel.: 0291-9938-0</a:t>
            </a:r>
            <a:br>
              <a:rPr lang="de-DE" sz="1800" dirty="0">
                <a:solidFill>
                  <a:schemeClr val="bg1">
                    <a:lumMod val="50000"/>
                  </a:schemeClr>
                </a:solidFill>
              </a:rPr>
            </a:br>
            <a:r>
              <a:rPr lang="de-DE" sz="1800" dirty="0">
                <a:solidFill>
                  <a:schemeClr val="bg1">
                    <a:lumMod val="50000"/>
                  </a:schemeClr>
                </a:solidFill>
              </a:rPr>
              <a:t>       Fax: 0291-9938-99</a:t>
            </a:r>
            <a:br>
              <a:rPr lang="de-DE" sz="1800" dirty="0">
                <a:solidFill>
                  <a:schemeClr val="bg1">
                    <a:lumMod val="50000"/>
                  </a:schemeClr>
                </a:solidFill>
              </a:rPr>
            </a:br>
            <a:r>
              <a:rPr lang="de-DE" sz="1800" dirty="0"/>
              <a:t>        </a:t>
            </a:r>
            <a:r>
              <a:rPr lang="de-DE" sz="1800" dirty="0">
                <a:solidFill>
                  <a:schemeClr val="bg1">
                    <a:lumMod val="50000"/>
                  </a:schemeClr>
                </a:solidFill>
              </a:rPr>
              <a:t>E-Mail: </a:t>
            </a:r>
            <a:r>
              <a:rPr lang="de-DE" sz="1800" dirty="0">
                <a:hlinkClick r:id="rId2"/>
              </a:rPr>
              <a:t>post@gymnasium-meschede.de</a:t>
            </a:r>
            <a:br>
              <a:rPr lang="de-DE" sz="1800" dirty="0"/>
            </a:br>
            <a:r>
              <a:rPr lang="de-DE" sz="1800" dirty="0"/>
              <a:t>       </a:t>
            </a:r>
            <a:r>
              <a:rPr lang="de-DE" sz="1800" dirty="0">
                <a:hlinkClick r:id="rId3"/>
              </a:rPr>
              <a:t>www.gymnasium-meschede.de</a:t>
            </a:r>
            <a:br>
              <a:rPr lang="de-DE" sz="1800" dirty="0"/>
            </a:br>
            <a:br>
              <a:rPr lang="de-DE" sz="1800" dirty="0"/>
            </a:br>
            <a:r>
              <a:rPr lang="de-DE" sz="1800" dirty="0"/>
              <a:t>       </a:t>
            </a:r>
            <a:r>
              <a:rPr lang="de-DE" sz="1800" b="1" dirty="0"/>
              <a:t>Schulleiterin:</a:t>
            </a:r>
            <a:r>
              <a:rPr lang="de-DE" sz="1800" dirty="0"/>
              <a:t> Claudia Bertels</a:t>
            </a:r>
          </a:p>
          <a:p>
            <a:pPr marL="0" indent="0">
              <a:buNone/>
            </a:pPr>
            <a:r>
              <a:rPr lang="de-DE" sz="1800" b="1" dirty="0"/>
              <a:t>       </a:t>
            </a:r>
            <a:r>
              <a:rPr lang="de-DE" sz="1800" b="1" dirty="0" err="1"/>
              <a:t>Stellvertr</a:t>
            </a:r>
            <a:r>
              <a:rPr lang="de-DE" sz="1800" b="1" dirty="0"/>
              <a:t>. Schulleiter: </a:t>
            </a:r>
            <a:r>
              <a:rPr lang="de-DE" sz="1800" dirty="0"/>
              <a:t>Christoph Heimes</a:t>
            </a:r>
            <a:br>
              <a:rPr lang="de-DE" sz="1800" b="1" dirty="0"/>
            </a:br>
            <a:r>
              <a:rPr lang="de-DE" sz="1800" dirty="0"/>
              <a:t>       </a:t>
            </a:r>
            <a:r>
              <a:rPr lang="de-DE" sz="1800" b="1" dirty="0"/>
              <a:t>Sekretariat:</a:t>
            </a:r>
            <a:r>
              <a:rPr lang="de-DE" sz="1800" dirty="0"/>
              <a:t> Sabine Schellmann, Claudia </a:t>
            </a:r>
            <a:r>
              <a:rPr lang="de-DE" sz="1800" dirty="0" err="1"/>
              <a:t>Einheuser</a:t>
            </a:r>
            <a:endParaRPr lang="de-DE" sz="1800" dirty="0"/>
          </a:p>
          <a:p>
            <a:pPr marL="0" indent="0">
              <a:buNone/>
            </a:pPr>
            <a:endParaRPr lang="de-DE" sz="1800" dirty="0"/>
          </a:p>
          <a:p>
            <a:pPr marL="0" indent="0">
              <a:buNone/>
            </a:pPr>
            <a:r>
              <a:rPr lang="de-DE" sz="1600" b="1" dirty="0"/>
              <a:t>       Bürozeiten: </a:t>
            </a:r>
          </a:p>
          <a:p>
            <a:pPr marL="0" indent="0">
              <a:buNone/>
            </a:pPr>
            <a:r>
              <a:rPr lang="de-DE" sz="1600" dirty="0"/>
              <a:t>       Mo-Do: 07.00-15.30 Uhr</a:t>
            </a:r>
          </a:p>
          <a:p>
            <a:pPr marL="0" indent="0">
              <a:buNone/>
            </a:pPr>
            <a:r>
              <a:rPr lang="de-DE" sz="1600" dirty="0"/>
              <a:t>       Fr: 07.00-13.00 Uhr</a:t>
            </a:r>
          </a:p>
          <a:p>
            <a:pPr marL="0" indent="0">
              <a:buNone/>
            </a:pPr>
            <a:endParaRPr lang="de-DE" sz="1800" dirty="0"/>
          </a:p>
          <a:p>
            <a:pPr marL="0" indent="0">
              <a:buNone/>
            </a:pPr>
            <a:r>
              <a:rPr lang="de-DE" sz="1800" dirty="0"/>
              <a:t>      </a:t>
            </a:r>
            <a:r>
              <a:rPr lang="de-DE" sz="1700" dirty="0">
                <a:solidFill>
                  <a:srgbClr val="FF0000"/>
                </a:solidFill>
              </a:rPr>
              <a:t>Tag der offenen Tür: Sa. 02.12.2023 um 10:00 Uhr  </a:t>
            </a:r>
            <a:r>
              <a:rPr lang="de-DE" sz="1700" dirty="0">
                <a:solidFill>
                  <a:srgbClr val="FF0000"/>
                </a:solidFill>
                <a:sym typeface="Wingdings" panose="05000000000000000000" pitchFamily="2" charset="2"/>
              </a:rPr>
              <a:t></a:t>
            </a:r>
            <a:r>
              <a:rPr lang="de-DE" sz="1700" dirty="0">
                <a:solidFill>
                  <a:srgbClr val="FF0000"/>
                </a:solidFill>
              </a:rPr>
              <a:t>Voranmeldung über Homepage </a:t>
            </a:r>
          </a:p>
          <a:p>
            <a:pPr marL="0" indent="0">
              <a:buNone/>
            </a:pPr>
            <a:r>
              <a:rPr lang="de-DE" sz="1700" dirty="0">
                <a:solidFill>
                  <a:srgbClr val="FF0000"/>
                </a:solidFill>
              </a:rPr>
              <a:t>      ab dem 13.11.2023 erbeten.</a:t>
            </a:r>
          </a:p>
          <a:p>
            <a:pPr marL="0" indent="0">
              <a:buNone/>
            </a:pPr>
            <a:r>
              <a:rPr lang="de-DE" sz="1700" dirty="0">
                <a:solidFill>
                  <a:srgbClr val="FF0000"/>
                </a:solidFill>
              </a:rPr>
              <a:t>      Besuch auch ohne Voranmeldung möglich.</a:t>
            </a:r>
          </a:p>
          <a:p>
            <a:pPr marL="0" indent="0">
              <a:buNone/>
            </a:pPr>
            <a:endParaRPr lang="de-DE" sz="1700" dirty="0">
              <a:solidFill>
                <a:srgbClr val="FF0000"/>
              </a:solidFill>
            </a:endParaRPr>
          </a:p>
          <a:p>
            <a:pPr marL="0" indent="0">
              <a:buNone/>
            </a:pPr>
            <a:r>
              <a:rPr lang="de-DE" sz="1700" dirty="0">
                <a:solidFill>
                  <a:srgbClr val="FF0000"/>
                </a:solidFill>
              </a:rPr>
              <a:t>      Informationsabend für die Eltern: Mi. 29.11.2023 um 19.00 Uhr in der Aula </a:t>
            </a:r>
          </a:p>
          <a:p>
            <a:pPr marL="0" indent="0">
              <a:buNone/>
            </a:pPr>
            <a:r>
              <a:rPr lang="de-DE" sz="1700" dirty="0">
                <a:solidFill>
                  <a:srgbClr val="FF0000"/>
                </a:solidFill>
              </a:rPr>
              <a:t>     (ohne Voranmeldung)</a:t>
            </a:r>
          </a:p>
          <a:p>
            <a:pPr marL="0" indent="0">
              <a:buNone/>
            </a:pPr>
            <a:endParaRPr lang="de-DE" sz="1800" dirty="0">
              <a:solidFill>
                <a:srgbClr val="FF0000"/>
              </a:solidFill>
            </a:endParaRPr>
          </a:p>
          <a:p>
            <a:pPr marL="0" indent="0">
              <a:buNone/>
            </a:pPr>
            <a:endParaRPr lang="de-DE" sz="1800" dirty="0"/>
          </a:p>
          <a:p>
            <a:pPr marL="0" indent="0">
              <a:buNone/>
            </a:pPr>
            <a:endParaRPr lang="de-DE" sz="1800" dirty="0"/>
          </a:p>
          <a:p>
            <a:pPr marL="0" indent="0">
              <a:buNone/>
            </a:pPr>
            <a:endParaRPr lang="de-DE" sz="1800" dirty="0"/>
          </a:p>
          <a:p>
            <a:endParaRPr lang="de-DE" sz="1800"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095941"/>
            <a:ext cx="2904356"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279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476672"/>
            <a:ext cx="8712968" cy="5472608"/>
          </a:xfrm>
        </p:spPr>
        <p:txBody>
          <a:bodyPr>
            <a:normAutofit fontScale="62500" lnSpcReduction="20000"/>
          </a:bodyPr>
          <a:lstStyle/>
          <a:p>
            <a:pPr marL="0" indent="0">
              <a:spcBef>
                <a:spcPts val="0"/>
              </a:spcBef>
              <a:buNone/>
            </a:pPr>
            <a:r>
              <a:rPr lang="de-DE" sz="2100" b="1" dirty="0"/>
              <a:t>      </a:t>
            </a:r>
            <a:r>
              <a:rPr lang="de-DE" sz="2400" b="1" dirty="0"/>
              <a:t>Gymnasium der Benediktiner </a:t>
            </a:r>
          </a:p>
          <a:p>
            <a:pPr marL="0" indent="0">
              <a:spcBef>
                <a:spcPts val="0"/>
              </a:spcBef>
              <a:buNone/>
            </a:pPr>
            <a:r>
              <a:rPr lang="de-DE" sz="2400" b="1" dirty="0"/>
              <a:t>       </a:t>
            </a:r>
            <a:r>
              <a:rPr lang="de-DE" sz="2400" dirty="0"/>
              <a:t>(Privatschule, kirchlicher Träger)</a:t>
            </a:r>
          </a:p>
          <a:p>
            <a:pPr marL="0" indent="0">
              <a:buNone/>
            </a:pPr>
            <a:r>
              <a:rPr lang="de-DE" sz="2400" dirty="0">
                <a:solidFill>
                  <a:schemeClr val="bg1">
                    <a:lumMod val="50000"/>
                  </a:schemeClr>
                </a:solidFill>
              </a:rPr>
              <a:t>       </a:t>
            </a:r>
          </a:p>
          <a:p>
            <a:pPr marL="0" indent="0">
              <a:buNone/>
            </a:pPr>
            <a:r>
              <a:rPr lang="de-DE" sz="2400" dirty="0">
                <a:solidFill>
                  <a:schemeClr val="bg1">
                    <a:lumMod val="50000"/>
                  </a:schemeClr>
                </a:solidFill>
              </a:rPr>
              <a:t>       Klosterberg 7</a:t>
            </a:r>
            <a:br>
              <a:rPr lang="de-DE" sz="2400" dirty="0">
                <a:solidFill>
                  <a:schemeClr val="bg1">
                    <a:lumMod val="50000"/>
                  </a:schemeClr>
                </a:solidFill>
              </a:rPr>
            </a:br>
            <a:r>
              <a:rPr lang="de-DE" sz="2400" dirty="0">
                <a:solidFill>
                  <a:schemeClr val="bg1">
                    <a:lumMod val="50000"/>
                  </a:schemeClr>
                </a:solidFill>
              </a:rPr>
              <a:t>       59872 Meschede</a:t>
            </a:r>
            <a:br>
              <a:rPr lang="de-DE" sz="2400" dirty="0">
                <a:solidFill>
                  <a:schemeClr val="bg1">
                    <a:lumMod val="50000"/>
                  </a:schemeClr>
                </a:solidFill>
              </a:rPr>
            </a:br>
            <a:r>
              <a:rPr lang="de-DE" sz="2400" dirty="0">
                <a:solidFill>
                  <a:schemeClr val="bg1">
                    <a:lumMod val="50000"/>
                  </a:schemeClr>
                </a:solidFill>
              </a:rPr>
              <a:t>       Tel.: 0291 99680</a:t>
            </a:r>
            <a:br>
              <a:rPr lang="de-DE" sz="2400" dirty="0">
                <a:solidFill>
                  <a:schemeClr val="bg1">
                    <a:lumMod val="50000"/>
                  </a:schemeClr>
                </a:solidFill>
              </a:rPr>
            </a:br>
            <a:r>
              <a:rPr lang="de-DE" sz="2400" dirty="0">
                <a:solidFill>
                  <a:schemeClr val="bg1">
                    <a:lumMod val="50000"/>
                  </a:schemeClr>
                </a:solidFill>
              </a:rPr>
              <a:t>       Fax: 0291 996827</a:t>
            </a:r>
            <a:br>
              <a:rPr lang="de-DE" sz="2400" dirty="0">
                <a:solidFill>
                  <a:schemeClr val="bg1">
                    <a:lumMod val="50000"/>
                  </a:schemeClr>
                </a:solidFill>
              </a:rPr>
            </a:br>
            <a:r>
              <a:rPr lang="de-DE" sz="2400" dirty="0">
                <a:solidFill>
                  <a:schemeClr val="bg1">
                    <a:lumMod val="50000"/>
                  </a:schemeClr>
                </a:solidFill>
              </a:rPr>
              <a:t>       E-Mail:</a:t>
            </a:r>
            <a:r>
              <a:rPr lang="de-DE" sz="2400" dirty="0"/>
              <a:t> </a:t>
            </a:r>
            <a:r>
              <a:rPr lang="de-DE" sz="2400" dirty="0">
                <a:hlinkClick r:id="rId2" tooltip="Öffnet ein Fenster zum Versenden der E-Mail"/>
              </a:rPr>
              <a:t>verwaltung@gymn-benedictinum.de</a:t>
            </a:r>
            <a:br>
              <a:rPr lang="de-DE" sz="2400" dirty="0"/>
            </a:br>
            <a:r>
              <a:rPr lang="de-DE" sz="2400" dirty="0"/>
              <a:t>       </a:t>
            </a:r>
            <a:r>
              <a:rPr lang="de-DE" sz="2400" dirty="0">
                <a:hlinkClick r:id="rId3" tooltip="Öffnet externen Link in neuem Fenster"/>
              </a:rPr>
              <a:t>www.gymn-benedictinum.de</a:t>
            </a:r>
            <a:br>
              <a:rPr lang="de-DE" sz="2400" dirty="0"/>
            </a:br>
            <a:r>
              <a:rPr lang="de-DE" sz="2400" dirty="0"/>
              <a:t> </a:t>
            </a:r>
            <a:br>
              <a:rPr lang="de-DE" sz="2400" dirty="0"/>
            </a:br>
            <a:r>
              <a:rPr lang="de-DE" sz="2400" dirty="0"/>
              <a:t>      </a:t>
            </a:r>
            <a:r>
              <a:rPr lang="de-DE" sz="2400" b="1" dirty="0"/>
              <a:t>Schulleiter:</a:t>
            </a:r>
            <a:r>
              <a:rPr lang="de-DE" sz="2400" dirty="0"/>
              <a:t> Joachim Deckers</a:t>
            </a:r>
          </a:p>
          <a:p>
            <a:pPr marL="0" indent="0">
              <a:buNone/>
            </a:pPr>
            <a:br>
              <a:rPr lang="de-DE" sz="2400" dirty="0"/>
            </a:br>
            <a:r>
              <a:rPr lang="de-DE" sz="2400" dirty="0"/>
              <a:t>      </a:t>
            </a:r>
            <a:r>
              <a:rPr lang="de-DE" sz="2400" b="1" dirty="0"/>
              <a:t>Stellv. Schulleiter:</a:t>
            </a:r>
            <a:r>
              <a:rPr lang="de-DE" sz="2400" dirty="0"/>
              <a:t> Hendrik Grewe</a:t>
            </a:r>
            <a:br>
              <a:rPr lang="de-DE" sz="2400" dirty="0"/>
            </a:br>
            <a:r>
              <a:rPr lang="de-DE" sz="2400" dirty="0"/>
              <a:t>      </a:t>
            </a:r>
            <a:r>
              <a:rPr lang="de-DE" sz="2400" b="1" dirty="0"/>
              <a:t>Sekretariat:</a:t>
            </a:r>
            <a:r>
              <a:rPr lang="de-DE" sz="2400" dirty="0"/>
              <a:t> Birgit </a:t>
            </a:r>
            <a:r>
              <a:rPr lang="de-DE" sz="2400" dirty="0" err="1"/>
              <a:t>Meßelke</a:t>
            </a:r>
            <a:r>
              <a:rPr lang="de-DE" sz="2400" dirty="0"/>
              <a:t> und Britta </a:t>
            </a:r>
            <a:r>
              <a:rPr lang="de-DE" sz="2400" dirty="0" err="1"/>
              <a:t>Rüthing</a:t>
            </a:r>
            <a:endParaRPr lang="de-DE" sz="2400" dirty="0"/>
          </a:p>
          <a:p>
            <a:pPr marL="0" indent="0">
              <a:buNone/>
            </a:pPr>
            <a:endParaRPr lang="de-DE" sz="2400" dirty="0"/>
          </a:p>
          <a:p>
            <a:pPr marL="0" indent="0">
              <a:buNone/>
            </a:pPr>
            <a:r>
              <a:rPr lang="de-DE" sz="2400" b="1" dirty="0"/>
              <a:t>      Bürozeiten:</a:t>
            </a:r>
            <a:br>
              <a:rPr lang="de-DE" sz="2400" dirty="0"/>
            </a:br>
            <a:r>
              <a:rPr lang="de-DE" sz="2400" dirty="0"/>
              <a:t>      Mo-Do: 7:30-16:00 Uhr</a:t>
            </a:r>
          </a:p>
          <a:p>
            <a:pPr marL="0" indent="0">
              <a:buNone/>
            </a:pPr>
            <a:r>
              <a:rPr lang="de-DE" sz="2400" dirty="0"/>
              <a:t>      Fr: 07.30-12.30 Uhr</a:t>
            </a:r>
          </a:p>
          <a:p>
            <a:pPr marL="0" indent="0">
              <a:buNone/>
            </a:pPr>
            <a:endParaRPr lang="de-DE" sz="2000" dirty="0"/>
          </a:p>
          <a:p>
            <a:pPr marL="0" indent="0">
              <a:buNone/>
            </a:pPr>
            <a:r>
              <a:rPr lang="de-DE" sz="2000" dirty="0"/>
              <a:t>     </a:t>
            </a:r>
            <a:r>
              <a:rPr lang="de-DE" sz="2900" dirty="0">
                <a:solidFill>
                  <a:srgbClr val="FF0000"/>
                </a:solidFill>
              </a:rPr>
              <a:t>Tag der offenen Tür: Sa. 09.12.2023 9:00 Uhr - 13:00 Uhr</a:t>
            </a:r>
          </a:p>
          <a:p>
            <a:pPr marL="0" indent="0">
              <a:buNone/>
            </a:pPr>
            <a:r>
              <a:rPr lang="de-DE" sz="2900" dirty="0">
                <a:solidFill>
                  <a:srgbClr val="FF0000"/>
                </a:solidFill>
              </a:rPr>
              <a:t>    Informationsabend für die Eltern: Di. </a:t>
            </a:r>
            <a:r>
              <a:rPr lang="de-DE" sz="2900">
                <a:solidFill>
                  <a:srgbClr val="FF0000"/>
                </a:solidFill>
              </a:rPr>
              <a:t>05.12.2023 </a:t>
            </a:r>
            <a:r>
              <a:rPr lang="de-DE" sz="2900" dirty="0">
                <a:solidFill>
                  <a:srgbClr val="FF0000"/>
                </a:solidFill>
              </a:rPr>
              <a:t>um 19.00 Uhr</a:t>
            </a: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1124744"/>
            <a:ext cx="2616324" cy="3123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42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404664"/>
            <a:ext cx="8568952" cy="4608512"/>
          </a:xfrm>
        </p:spPr>
        <p:txBody>
          <a:bodyPr>
            <a:normAutofit fontScale="25000" lnSpcReduction="20000"/>
          </a:bodyPr>
          <a:lstStyle/>
          <a:p>
            <a:endParaRPr lang="de-DE" sz="2000" b="1" dirty="0"/>
          </a:p>
          <a:p>
            <a:pPr marL="0" indent="0">
              <a:buNone/>
            </a:pPr>
            <a:r>
              <a:rPr lang="de-DE" sz="7200" b="1" dirty="0"/>
              <a:t>     </a:t>
            </a:r>
            <a:r>
              <a:rPr lang="de-DE" sz="6800" b="1" dirty="0"/>
              <a:t>Realschule der Stadt Meschede </a:t>
            </a:r>
          </a:p>
          <a:p>
            <a:pPr marL="0" indent="0">
              <a:buNone/>
            </a:pPr>
            <a:endParaRPr lang="de-DE" sz="6800" b="1" dirty="0"/>
          </a:p>
          <a:p>
            <a:pPr marL="0" indent="0">
              <a:buNone/>
            </a:pPr>
            <a:r>
              <a:rPr lang="de-DE" sz="6800" dirty="0">
                <a:solidFill>
                  <a:schemeClr val="bg1">
                    <a:lumMod val="50000"/>
                  </a:schemeClr>
                </a:solidFill>
              </a:rPr>
              <a:t>      </a:t>
            </a:r>
            <a:r>
              <a:rPr lang="de-DE" sz="6800" dirty="0" err="1">
                <a:solidFill>
                  <a:schemeClr val="bg1">
                    <a:lumMod val="50000"/>
                  </a:schemeClr>
                </a:solidFill>
              </a:rPr>
              <a:t>Schederweg</a:t>
            </a:r>
            <a:r>
              <a:rPr lang="de-DE" sz="6800" dirty="0">
                <a:solidFill>
                  <a:schemeClr val="bg1">
                    <a:lumMod val="50000"/>
                  </a:schemeClr>
                </a:solidFill>
              </a:rPr>
              <a:t> 59</a:t>
            </a:r>
            <a:br>
              <a:rPr lang="de-DE" sz="6800" dirty="0">
                <a:solidFill>
                  <a:schemeClr val="bg1">
                    <a:lumMod val="50000"/>
                  </a:schemeClr>
                </a:solidFill>
              </a:rPr>
            </a:br>
            <a:r>
              <a:rPr lang="de-DE" sz="6800" dirty="0">
                <a:solidFill>
                  <a:schemeClr val="bg1">
                    <a:lumMod val="50000"/>
                  </a:schemeClr>
                </a:solidFill>
              </a:rPr>
              <a:t>      59872 Meschede</a:t>
            </a:r>
            <a:br>
              <a:rPr lang="de-DE" sz="6800" dirty="0">
                <a:solidFill>
                  <a:schemeClr val="bg1">
                    <a:lumMod val="50000"/>
                  </a:schemeClr>
                </a:solidFill>
              </a:rPr>
            </a:br>
            <a:r>
              <a:rPr lang="de-DE" sz="6800" dirty="0">
                <a:solidFill>
                  <a:schemeClr val="bg1">
                    <a:lumMod val="50000"/>
                  </a:schemeClr>
                </a:solidFill>
              </a:rPr>
              <a:t>      Tel.: 0291 6177</a:t>
            </a:r>
            <a:br>
              <a:rPr lang="de-DE" sz="6800" dirty="0">
                <a:solidFill>
                  <a:schemeClr val="bg1">
                    <a:lumMod val="50000"/>
                  </a:schemeClr>
                </a:solidFill>
              </a:rPr>
            </a:br>
            <a:r>
              <a:rPr lang="de-DE" sz="6800" dirty="0">
                <a:solidFill>
                  <a:schemeClr val="bg1">
                    <a:lumMod val="50000"/>
                  </a:schemeClr>
                </a:solidFill>
              </a:rPr>
              <a:t>      Fax: 0291 6107</a:t>
            </a:r>
          </a:p>
          <a:p>
            <a:pPr marL="0" indent="0">
              <a:buNone/>
            </a:pPr>
            <a:r>
              <a:rPr lang="de-DE" sz="6800" dirty="0"/>
              <a:t>	</a:t>
            </a:r>
            <a:br>
              <a:rPr lang="de-DE" sz="6800" dirty="0"/>
            </a:br>
            <a:r>
              <a:rPr lang="de-DE" sz="6800" dirty="0"/>
              <a:t>      E-Mail: </a:t>
            </a:r>
            <a:r>
              <a:rPr lang="de-DE" sz="6800" dirty="0">
                <a:hlinkClick r:id="rId2"/>
              </a:rPr>
              <a:t>sekretariat@realschule-meschede.de</a:t>
            </a:r>
            <a:br>
              <a:rPr lang="de-DE" sz="6800" dirty="0"/>
            </a:br>
            <a:r>
              <a:rPr lang="de-DE" sz="6800" dirty="0"/>
              <a:t>      </a:t>
            </a:r>
            <a:r>
              <a:rPr lang="de-DE" sz="6800" dirty="0">
                <a:hlinkClick r:id="rId3"/>
              </a:rPr>
              <a:t>www.realschule-meschede.de</a:t>
            </a:r>
            <a:br>
              <a:rPr lang="de-DE" sz="6800" dirty="0"/>
            </a:br>
            <a:br>
              <a:rPr lang="de-DE" sz="6800" dirty="0"/>
            </a:br>
            <a:r>
              <a:rPr lang="de-DE" sz="6800" dirty="0"/>
              <a:t>      </a:t>
            </a:r>
            <a:r>
              <a:rPr lang="de-DE" sz="6800" b="1" dirty="0"/>
              <a:t>Schulleiter:</a:t>
            </a:r>
            <a:r>
              <a:rPr lang="de-DE" sz="6800" dirty="0"/>
              <a:t> Iris Luig</a:t>
            </a:r>
          </a:p>
          <a:p>
            <a:pPr marL="0" indent="0">
              <a:buNone/>
            </a:pPr>
            <a:r>
              <a:rPr lang="de-DE" sz="6800" dirty="0"/>
              <a:t>      </a:t>
            </a:r>
            <a:r>
              <a:rPr lang="de-DE" sz="6800" b="1" dirty="0" err="1"/>
              <a:t>Stellvertr</a:t>
            </a:r>
            <a:r>
              <a:rPr lang="de-DE" sz="6800" b="1" dirty="0"/>
              <a:t>. Schulleiter: </a:t>
            </a:r>
            <a:r>
              <a:rPr lang="de-DE" sz="6800" dirty="0"/>
              <a:t>Gregor Vogt</a:t>
            </a:r>
          </a:p>
          <a:p>
            <a:pPr marL="0" indent="0">
              <a:buNone/>
            </a:pPr>
            <a:r>
              <a:rPr lang="de-DE" sz="6800" dirty="0"/>
              <a:t>      </a:t>
            </a:r>
            <a:r>
              <a:rPr lang="de-DE" sz="6800" b="1" dirty="0"/>
              <a:t>Sekretariat:</a:t>
            </a:r>
            <a:r>
              <a:rPr lang="de-DE" sz="6800" dirty="0"/>
              <a:t> Jutta Jung</a:t>
            </a:r>
          </a:p>
          <a:p>
            <a:pPr marL="0" indent="0">
              <a:buNone/>
            </a:pPr>
            <a:r>
              <a:rPr lang="de-DE" sz="7200" dirty="0"/>
              <a:t>     </a:t>
            </a:r>
          </a:p>
          <a:p>
            <a:pPr marL="0" indent="0">
              <a:buNone/>
            </a:pPr>
            <a:r>
              <a:rPr lang="de-DE" sz="7200" dirty="0"/>
              <a:t>     </a:t>
            </a:r>
            <a:r>
              <a:rPr lang="de-DE" sz="6000" b="1" dirty="0"/>
              <a:t>Bürozeiten:</a:t>
            </a:r>
            <a:br>
              <a:rPr lang="de-DE" sz="6000" dirty="0"/>
            </a:br>
            <a:r>
              <a:rPr lang="de-DE" sz="6000" dirty="0"/>
              <a:t>       Mo-Fr: 7:00-14:00 Uhr</a:t>
            </a:r>
          </a:p>
          <a:p>
            <a:pPr marL="0" indent="0">
              <a:buNone/>
            </a:pPr>
            <a:endParaRPr lang="de-DE" sz="7200" dirty="0">
              <a:solidFill>
                <a:srgbClr val="FF0000"/>
              </a:solidFill>
            </a:endParaRPr>
          </a:p>
          <a:p>
            <a:pPr marL="0" indent="0">
              <a:buNone/>
            </a:pPr>
            <a:r>
              <a:rPr lang="de-DE" sz="7200" dirty="0">
                <a:solidFill>
                  <a:srgbClr val="FF0000"/>
                </a:solidFill>
              </a:rPr>
              <a:t>     </a:t>
            </a:r>
            <a:r>
              <a:rPr lang="de-DE" sz="6400" dirty="0">
                <a:solidFill>
                  <a:srgbClr val="FF0000"/>
                </a:solidFill>
              </a:rPr>
              <a:t>Tag der offenen Tür: Sa. 13.01.2024 (Uhrzeit wird auf der Homepage eingestellt) </a:t>
            </a:r>
          </a:p>
          <a:p>
            <a:pPr marL="0" indent="0">
              <a:buNone/>
            </a:pPr>
            <a:r>
              <a:rPr lang="de-DE" sz="6400" dirty="0">
                <a:solidFill>
                  <a:srgbClr val="FF0000"/>
                </a:solidFill>
              </a:rPr>
              <a:t>      Informationsabend für die Eltern: 07.12.2023 (Uhrzeit wird auf der Homepage eingestellt) </a:t>
            </a:r>
            <a:br>
              <a:rPr lang="de-DE" sz="6400" dirty="0"/>
            </a:br>
            <a:br>
              <a:rPr lang="de-DE" sz="2000" dirty="0"/>
            </a:br>
            <a:endParaRPr lang="de-DE" sz="2000"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764704"/>
            <a:ext cx="3042445"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7693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332656"/>
            <a:ext cx="8496944" cy="5868652"/>
          </a:xfrm>
        </p:spPr>
        <p:txBody>
          <a:bodyPr>
            <a:normAutofit fontScale="92500" lnSpcReduction="20000"/>
          </a:bodyPr>
          <a:lstStyle/>
          <a:p>
            <a:pPr marL="0" indent="0">
              <a:buNone/>
            </a:pPr>
            <a:r>
              <a:rPr lang="de-DE" sz="1800" b="1" dirty="0"/>
              <a:t>    St. Walburga-Realschule </a:t>
            </a:r>
          </a:p>
          <a:p>
            <a:pPr marL="0" indent="0">
              <a:buNone/>
            </a:pPr>
            <a:r>
              <a:rPr lang="de-DE" sz="1800" dirty="0"/>
              <a:t>    (Privatschule, kirchlicher Träger)</a:t>
            </a:r>
          </a:p>
          <a:p>
            <a:pPr marL="0" indent="0">
              <a:buNone/>
            </a:pPr>
            <a:endParaRPr lang="de-DE" sz="1800" dirty="0"/>
          </a:p>
          <a:p>
            <a:pPr marL="0" indent="0">
              <a:buNone/>
            </a:pPr>
            <a:r>
              <a:rPr lang="de-DE" sz="1800" dirty="0">
                <a:solidFill>
                  <a:schemeClr val="bg1">
                    <a:lumMod val="50000"/>
                  </a:schemeClr>
                </a:solidFill>
              </a:rPr>
              <a:t>    An </a:t>
            </a:r>
            <a:r>
              <a:rPr lang="de-DE" sz="1800" dirty="0" err="1">
                <a:solidFill>
                  <a:schemeClr val="bg1">
                    <a:lumMod val="50000"/>
                  </a:schemeClr>
                </a:solidFill>
              </a:rPr>
              <a:t>Klocken</a:t>
            </a:r>
            <a:r>
              <a:rPr lang="de-DE" sz="1800" dirty="0">
                <a:solidFill>
                  <a:schemeClr val="bg1">
                    <a:lumMod val="50000"/>
                  </a:schemeClr>
                </a:solidFill>
              </a:rPr>
              <a:t> Kapelle 18</a:t>
            </a:r>
            <a:br>
              <a:rPr lang="de-DE" sz="1800" dirty="0">
                <a:solidFill>
                  <a:schemeClr val="bg1">
                    <a:lumMod val="50000"/>
                  </a:schemeClr>
                </a:solidFill>
              </a:rPr>
            </a:br>
            <a:r>
              <a:rPr lang="de-DE" sz="1800" dirty="0">
                <a:solidFill>
                  <a:schemeClr val="bg1">
                    <a:lumMod val="50000"/>
                  </a:schemeClr>
                </a:solidFill>
              </a:rPr>
              <a:t>    59872 Meschede</a:t>
            </a:r>
            <a:br>
              <a:rPr lang="de-DE" sz="1800" dirty="0">
                <a:solidFill>
                  <a:schemeClr val="bg1">
                    <a:lumMod val="50000"/>
                  </a:schemeClr>
                </a:solidFill>
              </a:rPr>
            </a:br>
            <a:r>
              <a:rPr lang="de-DE" sz="1800" dirty="0">
                <a:solidFill>
                  <a:schemeClr val="bg1">
                    <a:lumMod val="50000"/>
                  </a:schemeClr>
                </a:solidFill>
              </a:rPr>
              <a:t>    Tel.: 0291 9529840</a:t>
            </a:r>
            <a:br>
              <a:rPr lang="de-DE" sz="1800" dirty="0">
                <a:solidFill>
                  <a:schemeClr val="bg1">
                    <a:lumMod val="50000"/>
                  </a:schemeClr>
                </a:solidFill>
              </a:rPr>
            </a:br>
            <a:r>
              <a:rPr lang="de-DE" sz="1800" dirty="0">
                <a:solidFill>
                  <a:schemeClr val="bg1">
                    <a:lumMod val="50000"/>
                  </a:schemeClr>
                </a:solidFill>
              </a:rPr>
              <a:t>    Fax: 0291 9529849</a:t>
            </a:r>
          </a:p>
          <a:p>
            <a:pPr marL="0" indent="0">
              <a:buNone/>
            </a:pPr>
            <a:br>
              <a:rPr lang="de-DE" sz="1800" dirty="0">
                <a:solidFill>
                  <a:schemeClr val="bg1">
                    <a:lumMod val="50000"/>
                  </a:schemeClr>
                </a:solidFill>
              </a:rPr>
            </a:br>
            <a:r>
              <a:rPr lang="de-DE" sz="1800" dirty="0"/>
              <a:t>    </a:t>
            </a:r>
            <a:r>
              <a:rPr lang="de-DE" sz="1800" dirty="0">
                <a:solidFill>
                  <a:schemeClr val="bg1">
                    <a:lumMod val="50000"/>
                  </a:schemeClr>
                </a:solidFill>
              </a:rPr>
              <a:t>E-Mail: </a:t>
            </a:r>
            <a:r>
              <a:rPr lang="de-DE" sz="1800" dirty="0">
                <a:hlinkClick r:id="rId3" tooltip="Opens internal link in current window"/>
              </a:rPr>
              <a:t>info@walburga-realschule.de</a:t>
            </a:r>
            <a:br>
              <a:rPr lang="de-DE" sz="1800" dirty="0"/>
            </a:br>
            <a:r>
              <a:rPr lang="de-DE" sz="1800" dirty="0"/>
              <a:t>    </a:t>
            </a:r>
            <a:r>
              <a:rPr lang="de-DE" sz="1800" dirty="0">
                <a:hlinkClick r:id="rId4" tooltip="Opens internal link in current window"/>
              </a:rPr>
              <a:t>www.walburga-realschule.de</a:t>
            </a:r>
            <a:endParaRPr lang="de-DE" sz="1800" dirty="0"/>
          </a:p>
          <a:p>
            <a:endParaRPr lang="de-DE" sz="1800" dirty="0"/>
          </a:p>
          <a:p>
            <a:pPr marL="0" indent="0">
              <a:buNone/>
            </a:pPr>
            <a:r>
              <a:rPr lang="de-DE" sz="1800" b="1" dirty="0"/>
              <a:t>    Schulleiter</a:t>
            </a:r>
            <a:r>
              <a:rPr lang="de-DE" sz="1800" dirty="0"/>
              <a:t>: </a:t>
            </a:r>
            <a:r>
              <a:rPr lang="de-DE" dirty="0"/>
              <a:t>Dr. Markus Pohl</a:t>
            </a:r>
            <a:br>
              <a:rPr lang="de-DE" sz="1800" dirty="0"/>
            </a:br>
            <a:r>
              <a:rPr lang="de-DE" sz="1800" dirty="0"/>
              <a:t>    </a:t>
            </a:r>
            <a:r>
              <a:rPr lang="de-DE" sz="1800" b="1" dirty="0"/>
              <a:t>Stellv. Schulleiter:</a:t>
            </a:r>
            <a:r>
              <a:rPr lang="de-DE" sz="1800" dirty="0"/>
              <a:t> Claudia Heitkamp-Kappest</a:t>
            </a:r>
            <a:br>
              <a:rPr lang="de-DE" sz="1800" dirty="0"/>
            </a:br>
            <a:r>
              <a:rPr lang="de-DE" sz="1800" dirty="0"/>
              <a:t>    </a:t>
            </a:r>
            <a:r>
              <a:rPr lang="de-DE" sz="1800" b="1" dirty="0"/>
              <a:t>Sekretariat:</a:t>
            </a:r>
            <a:r>
              <a:rPr lang="de-DE" sz="1800" dirty="0"/>
              <a:t> Dorothea Hermes</a:t>
            </a:r>
            <a:endParaRPr lang="de-DE" sz="1900" dirty="0"/>
          </a:p>
          <a:p>
            <a:pPr marL="0" indent="0">
              <a:buNone/>
            </a:pPr>
            <a:r>
              <a:rPr lang="de-DE" sz="1900" dirty="0"/>
              <a:t>    </a:t>
            </a:r>
            <a:r>
              <a:rPr lang="de-DE" sz="1600" b="1" dirty="0"/>
              <a:t>Bürozeiten:</a:t>
            </a:r>
          </a:p>
          <a:p>
            <a:pPr marL="0" indent="0">
              <a:buNone/>
            </a:pPr>
            <a:r>
              <a:rPr lang="de-DE" sz="1600" dirty="0"/>
              <a:t>     </a:t>
            </a:r>
            <a:r>
              <a:rPr lang="de-DE" sz="1500" dirty="0"/>
              <a:t>Mo-Fr: 07.00 – 15.00 Uhr</a:t>
            </a:r>
          </a:p>
          <a:p>
            <a:pPr marL="0" indent="0">
              <a:buNone/>
            </a:pPr>
            <a:endParaRPr lang="de-DE" sz="1900" b="1" dirty="0"/>
          </a:p>
          <a:p>
            <a:pPr marL="0" indent="0">
              <a:buNone/>
            </a:pPr>
            <a:r>
              <a:rPr lang="de-DE" sz="1800" dirty="0"/>
              <a:t>    </a:t>
            </a:r>
            <a:r>
              <a:rPr lang="de-DE" sz="1800" dirty="0">
                <a:solidFill>
                  <a:srgbClr val="FF0000"/>
                </a:solidFill>
              </a:rPr>
              <a:t>Tag der offenen Tür:</a:t>
            </a:r>
            <a:r>
              <a:rPr lang="de-DE" sz="1800" b="1" dirty="0">
                <a:solidFill>
                  <a:srgbClr val="FF0000"/>
                </a:solidFill>
              </a:rPr>
              <a:t> </a:t>
            </a:r>
            <a:r>
              <a:rPr lang="de-DE" sz="1800" dirty="0">
                <a:solidFill>
                  <a:srgbClr val="FF0000"/>
                </a:solidFill>
              </a:rPr>
              <a:t>Sa. </a:t>
            </a:r>
            <a:r>
              <a:rPr lang="de-DE" dirty="0">
                <a:solidFill>
                  <a:srgbClr val="FF0000"/>
                </a:solidFill>
              </a:rPr>
              <a:t>20</a:t>
            </a:r>
            <a:r>
              <a:rPr lang="de-DE" sz="1800" dirty="0">
                <a:solidFill>
                  <a:srgbClr val="FF0000"/>
                </a:solidFill>
              </a:rPr>
              <a:t>.01.2024    9:00 Uhr – 11:30 Uhr</a:t>
            </a:r>
          </a:p>
          <a:p>
            <a:pPr marL="0" indent="0">
              <a:buNone/>
            </a:pPr>
            <a:r>
              <a:rPr lang="de-DE" sz="1800" dirty="0">
                <a:solidFill>
                  <a:srgbClr val="FF0000"/>
                </a:solidFill>
              </a:rPr>
              <a:t>    Informationsabend für die Eltern: Do. 30.11.2023 um 19.30 Uhr  </a:t>
            </a:r>
          </a:p>
          <a:p>
            <a:pPr marL="0" indent="0">
              <a:buNone/>
            </a:pPr>
            <a:r>
              <a:rPr lang="de-DE" sz="1800" b="1" dirty="0"/>
              <a:t>	</a:t>
            </a:r>
          </a:p>
          <a:p>
            <a:pPr marL="0" indent="0">
              <a:buNone/>
            </a:pPr>
            <a:endParaRPr lang="de-DE" sz="1800" dirty="0"/>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661172"/>
            <a:ext cx="3520751"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974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116632"/>
            <a:ext cx="8793500" cy="6624736"/>
          </a:xfrm>
        </p:spPr>
        <p:txBody>
          <a:bodyPr>
            <a:normAutofit fontScale="77500" lnSpcReduction="20000"/>
          </a:bodyPr>
          <a:lstStyle/>
          <a:p>
            <a:pPr marL="0" indent="0">
              <a:buNone/>
            </a:pPr>
            <a:endParaRPr lang="de-DE" sz="1800" dirty="0"/>
          </a:p>
          <a:p>
            <a:pPr marL="0" indent="0">
              <a:buNone/>
            </a:pPr>
            <a:r>
              <a:rPr lang="de-DE" sz="1900" b="1" dirty="0"/>
              <a:t>    </a:t>
            </a:r>
            <a:r>
              <a:rPr lang="de-DE" sz="2200" b="1" dirty="0"/>
              <a:t>St. Walburga - Schule</a:t>
            </a:r>
            <a:br>
              <a:rPr lang="de-DE" sz="2200" b="1" dirty="0"/>
            </a:br>
            <a:r>
              <a:rPr lang="de-DE" sz="2200" b="1" dirty="0"/>
              <a:t>    Kath. Hauptschule der Stadt Meschede</a:t>
            </a:r>
          </a:p>
          <a:p>
            <a:pPr marL="0" indent="0">
              <a:buNone/>
            </a:pPr>
            <a:endParaRPr lang="de-DE" sz="2200" b="1" dirty="0"/>
          </a:p>
          <a:p>
            <a:pPr marL="0" indent="0">
              <a:buNone/>
            </a:pPr>
            <a:r>
              <a:rPr lang="de-DE" sz="2200" dirty="0"/>
              <a:t>    </a:t>
            </a:r>
            <a:r>
              <a:rPr lang="de-DE" sz="2200" dirty="0" err="1">
                <a:solidFill>
                  <a:schemeClr val="bg1">
                    <a:lumMod val="50000"/>
                  </a:schemeClr>
                </a:solidFill>
              </a:rPr>
              <a:t>Schederweg</a:t>
            </a:r>
            <a:r>
              <a:rPr lang="de-DE" sz="2200" dirty="0">
                <a:solidFill>
                  <a:schemeClr val="bg1">
                    <a:lumMod val="50000"/>
                  </a:schemeClr>
                </a:solidFill>
              </a:rPr>
              <a:t> 57</a:t>
            </a:r>
            <a:br>
              <a:rPr lang="de-DE" sz="2200" dirty="0">
                <a:solidFill>
                  <a:schemeClr val="bg1">
                    <a:lumMod val="50000"/>
                  </a:schemeClr>
                </a:solidFill>
              </a:rPr>
            </a:br>
            <a:r>
              <a:rPr lang="de-DE" sz="2200" dirty="0">
                <a:solidFill>
                  <a:schemeClr val="bg1">
                    <a:lumMod val="50000"/>
                  </a:schemeClr>
                </a:solidFill>
              </a:rPr>
              <a:t>    59872 Meschede</a:t>
            </a:r>
          </a:p>
          <a:p>
            <a:pPr marL="0" indent="0">
              <a:buNone/>
            </a:pPr>
            <a:r>
              <a:rPr lang="de-DE" sz="2200" dirty="0">
                <a:solidFill>
                  <a:schemeClr val="bg1">
                    <a:lumMod val="50000"/>
                  </a:schemeClr>
                </a:solidFill>
              </a:rPr>
              <a:t>    Tel: 0291-6561</a:t>
            </a:r>
            <a:br>
              <a:rPr lang="de-DE" sz="2200" dirty="0">
                <a:solidFill>
                  <a:schemeClr val="bg1">
                    <a:lumMod val="50000"/>
                  </a:schemeClr>
                </a:solidFill>
              </a:rPr>
            </a:br>
            <a:r>
              <a:rPr lang="de-DE" sz="2200" dirty="0">
                <a:solidFill>
                  <a:schemeClr val="bg1">
                    <a:lumMod val="50000"/>
                  </a:schemeClr>
                </a:solidFill>
              </a:rPr>
              <a:t>    Fax: 0291-2182</a:t>
            </a:r>
          </a:p>
          <a:p>
            <a:pPr marL="0" indent="0">
              <a:buNone/>
            </a:pPr>
            <a:r>
              <a:rPr lang="de-DE" sz="2200" dirty="0">
                <a:solidFill>
                  <a:schemeClr val="bg1">
                    <a:lumMod val="50000"/>
                  </a:schemeClr>
                </a:solidFill>
              </a:rPr>
              <a:t>    E-Mail: </a:t>
            </a:r>
            <a:r>
              <a:rPr lang="de-DE" sz="2200" dirty="0">
                <a:hlinkClick r:id="rId3"/>
              </a:rPr>
              <a:t>Sekretariat@Walburga-Hauptschule.de</a:t>
            </a:r>
            <a:r>
              <a:rPr lang="de-DE" sz="2200" dirty="0"/>
              <a:t> </a:t>
            </a:r>
          </a:p>
          <a:p>
            <a:pPr marL="0" indent="0">
              <a:buNone/>
            </a:pPr>
            <a:r>
              <a:rPr lang="de-DE" sz="2200" dirty="0"/>
              <a:t>    </a:t>
            </a:r>
            <a:r>
              <a:rPr lang="de-DE" sz="2200" dirty="0">
                <a:hlinkClick r:id="rId4"/>
              </a:rPr>
              <a:t>www.walburga-hauptschule.de</a:t>
            </a:r>
            <a:endParaRPr lang="de-DE" sz="2200" dirty="0"/>
          </a:p>
          <a:p>
            <a:pPr marL="0" indent="0">
              <a:buNone/>
            </a:pPr>
            <a:endParaRPr lang="de-DE" sz="2200" dirty="0"/>
          </a:p>
          <a:p>
            <a:pPr marL="0" indent="0">
              <a:buNone/>
            </a:pPr>
            <a:r>
              <a:rPr lang="de-DE" sz="2200" b="1" dirty="0"/>
              <a:t>    Schulleitung: </a:t>
            </a:r>
            <a:r>
              <a:rPr lang="de-DE" sz="2200" dirty="0"/>
              <a:t>Margot Freise</a:t>
            </a:r>
          </a:p>
          <a:p>
            <a:pPr marL="0" indent="0">
              <a:buNone/>
            </a:pPr>
            <a:r>
              <a:rPr lang="de-DE" sz="2200" dirty="0"/>
              <a:t>    </a:t>
            </a:r>
            <a:r>
              <a:rPr lang="de-DE" sz="2200" b="1" dirty="0"/>
              <a:t>Stellv. Schulleitung: </a:t>
            </a:r>
            <a:r>
              <a:rPr lang="de-DE" sz="2200" dirty="0"/>
              <a:t>Steffi </a:t>
            </a:r>
            <a:r>
              <a:rPr lang="de-DE" sz="2200" dirty="0" err="1"/>
              <a:t>Lehmenkühler</a:t>
            </a:r>
            <a:endParaRPr lang="de-DE" sz="2200" dirty="0"/>
          </a:p>
          <a:p>
            <a:pPr marL="0" indent="0">
              <a:buNone/>
            </a:pPr>
            <a:r>
              <a:rPr lang="de-DE" sz="2200" dirty="0"/>
              <a:t>    </a:t>
            </a:r>
            <a:r>
              <a:rPr lang="de-DE" sz="2200" b="1" dirty="0"/>
              <a:t>Sekretariat:</a:t>
            </a:r>
            <a:r>
              <a:rPr lang="de-DE" sz="2200" dirty="0"/>
              <a:t> Stephanie Goldhorn</a:t>
            </a:r>
          </a:p>
          <a:p>
            <a:pPr marL="0" indent="0">
              <a:buNone/>
            </a:pPr>
            <a:endParaRPr lang="de-DE" sz="1900" dirty="0"/>
          </a:p>
          <a:p>
            <a:pPr marL="0" indent="0">
              <a:buNone/>
            </a:pPr>
            <a:r>
              <a:rPr lang="de-DE" sz="1900" dirty="0"/>
              <a:t>    </a:t>
            </a:r>
            <a:r>
              <a:rPr lang="de-DE" sz="1900" b="1" dirty="0"/>
              <a:t>Bürozeiten: </a:t>
            </a:r>
          </a:p>
          <a:p>
            <a:pPr marL="0" indent="0">
              <a:buNone/>
            </a:pPr>
            <a:r>
              <a:rPr lang="de-DE" sz="1900" dirty="0"/>
              <a:t>    Mo-Fr: 07.00 – 13.00 Uhr </a:t>
            </a:r>
          </a:p>
          <a:p>
            <a:pPr marL="0" indent="0">
              <a:buNone/>
            </a:pPr>
            <a:endParaRPr lang="de-DE" sz="1900" dirty="0"/>
          </a:p>
          <a:p>
            <a:pPr marL="0" indent="0">
              <a:buNone/>
            </a:pPr>
            <a:r>
              <a:rPr lang="de-DE" sz="1900" dirty="0"/>
              <a:t>    </a:t>
            </a:r>
            <a:r>
              <a:rPr lang="de-DE" sz="1900" dirty="0">
                <a:solidFill>
                  <a:srgbClr val="FF0000"/>
                </a:solidFill>
              </a:rPr>
              <a:t>Tag der offenen Tür: 27.01.2024 (</a:t>
            </a:r>
            <a:r>
              <a:rPr lang="de-DE" sz="2000" dirty="0">
                <a:solidFill>
                  <a:srgbClr val="FF0000"/>
                </a:solidFill>
              </a:rPr>
              <a:t>Uhrzeit wird auf der Homepage eingestellt</a:t>
            </a:r>
            <a:r>
              <a:rPr lang="de-DE" sz="1900" dirty="0">
                <a:solidFill>
                  <a:srgbClr val="FF0000"/>
                </a:solidFill>
              </a:rPr>
              <a:t>)</a:t>
            </a:r>
          </a:p>
          <a:p>
            <a:pPr marL="0" indent="0">
              <a:buNone/>
            </a:pPr>
            <a:r>
              <a:rPr lang="de-DE" sz="1900" dirty="0">
                <a:solidFill>
                  <a:srgbClr val="FF0000"/>
                </a:solidFill>
              </a:rPr>
              <a:t>    Informationsabend für die Eltern: --- </a:t>
            </a:r>
          </a:p>
          <a:p>
            <a:pPr marL="0" indent="0">
              <a:buNone/>
            </a:pPr>
            <a:r>
              <a:rPr lang="de-DE" sz="1900" dirty="0">
                <a:solidFill>
                  <a:srgbClr val="FF0000"/>
                </a:solidFill>
              </a:rPr>
              <a:t>    </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4" y="1125776"/>
            <a:ext cx="3411348"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0211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476672"/>
            <a:ext cx="8568952" cy="6381328"/>
          </a:xfrm>
        </p:spPr>
        <p:txBody>
          <a:bodyPr>
            <a:normAutofit fontScale="70000" lnSpcReduction="20000"/>
          </a:bodyPr>
          <a:lstStyle/>
          <a:p>
            <a:endParaRPr lang="de-DE" sz="2000" dirty="0"/>
          </a:p>
          <a:p>
            <a:pPr marL="0" indent="0">
              <a:buNone/>
            </a:pPr>
            <a:r>
              <a:rPr lang="de-DE" sz="2700" dirty="0"/>
              <a:t>    </a:t>
            </a:r>
            <a:r>
              <a:rPr lang="de-DE" sz="2700" b="1" dirty="0"/>
              <a:t>Konrad-Adenauer-Gemeinschaftshauptschule</a:t>
            </a:r>
          </a:p>
          <a:p>
            <a:pPr marL="0" indent="0">
              <a:buNone/>
            </a:pPr>
            <a:endParaRPr lang="de-DE" sz="2300" b="1" dirty="0"/>
          </a:p>
          <a:p>
            <a:pPr marL="0" indent="0">
              <a:buNone/>
            </a:pPr>
            <a:r>
              <a:rPr lang="de-DE" sz="2700" dirty="0"/>
              <a:t>    </a:t>
            </a:r>
            <a:r>
              <a:rPr lang="de-DE" sz="2700" dirty="0">
                <a:solidFill>
                  <a:schemeClr val="bg1">
                    <a:lumMod val="50000"/>
                  </a:schemeClr>
                </a:solidFill>
              </a:rPr>
              <a:t>Im Ohl 9</a:t>
            </a:r>
          </a:p>
          <a:p>
            <a:pPr marL="0" indent="0">
              <a:buNone/>
            </a:pPr>
            <a:r>
              <a:rPr lang="de-DE" sz="2700" dirty="0">
                <a:solidFill>
                  <a:schemeClr val="bg1">
                    <a:lumMod val="50000"/>
                  </a:schemeClr>
                </a:solidFill>
              </a:rPr>
              <a:t>    59872 Meschede-Freienohl</a:t>
            </a:r>
          </a:p>
          <a:p>
            <a:pPr marL="0" indent="0">
              <a:buNone/>
            </a:pPr>
            <a:r>
              <a:rPr lang="de-DE" sz="2700" dirty="0">
                <a:solidFill>
                  <a:schemeClr val="bg1">
                    <a:lumMod val="50000"/>
                  </a:schemeClr>
                </a:solidFill>
              </a:rPr>
              <a:t>    Tel.: 02903/6305</a:t>
            </a:r>
          </a:p>
          <a:p>
            <a:pPr marL="0" indent="0">
              <a:buNone/>
            </a:pPr>
            <a:r>
              <a:rPr lang="de-DE" sz="2700" dirty="0">
                <a:solidFill>
                  <a:schemeClr val="bg1">
                    <a:lumMod val="50000"/>
                  </a:schemeClr>
                </a:solidFill>
              </a:rPr>
              <a:t>    E-Mail:  </a:t>
            </a:r>
            <a:r>
              <a:rPr lang="de-DE" sz="2700" u="sng" dirty="0">
                <a:solidFill>
                  <a:srgbClr val="0070C0"/>
                </a:solidFill>
              </a:rPr>
              <a:t>kas-freienohl@web.de</a:t>
            </a:r>
          </a:p>
          <a:p>
            <a:pPr marL="0" indent="0">
              <a:buNone/>
            </a:pPr>
            <a:r>
              <a:rPr lang="de-DE" sz="2700" dirty="0"/>
              <a:t>    </a:t>
            </a:r>
            <a:r>
              <a:rPr lang="de-DE" sz="2700" u="sng" dirty="0">
                <a:solidFill>
                  <a:srgbClr val="0070C0"/>
                </a:solidFill>
              </a:rPr>
              <a:t>www.kas-freienohl.de</a:t>
            </a:r>
          </a:p>
          <a:p>
            <a:endParaRPr lang="de-DE" sz="2300" dirty="0"/>
          </a:p>
          <a:p>
            <a:pPr marL="0" indent="0">
              <a:buNone/>
            </a:pPr>
            <a:r>
              <a:rPr lang="de-DE" sz="2300" dirty="0"/>
              <a:t>    </a:t>
            </a:r>
            <a:r>
              <a:rPr lang="de-DE" sz="2700" b="1" dirty="0"/>
              <a:t>Schulleiter:</a:t>
            </a:r>
            <a:r>
              <a:rPr lang="de-DE" sz="2700" dirty="0"/>
              <a:t> Detlev </a:t>
            </a:r>
            <a:r>
              <a:rPr lang="de-DE" sz="2700" dirty="0" err="1"/>
              <a:t>Pecko</a:t>
            </a:r>
            <a:endParaRPr lang="de-DE" sz="2700" dirty="0"/>
          </a:p>
          <a:p>
            <a:pPr marL="0" indent="0">
              <a:buNone/>
            </a:pPr>
            <a:r>
              <a:rPr lang="de-DE" sz="2700" b="1" dirty="0"/>
              <a:t>    stellv. Schulleiterin: </a:t>
            </a:r>
            <a:r>
              <a:rPr lang="de-DE" sz="2700" dirty="0"/>
              <a:t>Anja Otte</a:t>
            </a:r>
          </a:p>
          <a:p>
            <a:pPr marL="0" indent="0">
              <a:buNone/>
            </a:pPr>
            <a:r>
              <a:rPr lang="de-DE" sz="2700" dirty="0"/>
              <a:t>    </a:t>
            </a:r>
            <a:r>
              <a:rPr lang="de-DE" sz="2700" b="1" dirty="0"/>
              <a:t>Sekretariat:</a:t>
            </a:r>
            <a:r>
              <a:rPr lang="de-DE" sz="2700" dirty="0"/>
              <a:t> Christiane </a:t>
            </a:r>
            <a:r>
              <a:rPr lang="de-DE" sz="2700" dirty="0" err="1"/>
              <a:t>Schotka</a:t>
            </a:r>
            <a:endParaRPr lang="de-DE" sz="2700" dirty="0"/>
          </a:p>
          <a:p>
            <a:pPr marL="0" indent="0">
              <a:buNone/>
            </a:pPr>
            <a:r>
              <a:rPr lang="de-DE" sz="2700" b="1" dirty="0"/>
              <a:t>    Bürozeiten: </a:t>
            </a:r>
          </a:p>
          <a:p>
            <a:pPr marL="0" indent="0">
              <a:buNone/>
            </a:pPr>
            <a:r>
              <a:rPr lang="de-DE" sz="2700" dirty="0"/>
              <a:t>     Mo-Do:  07.00-15.00 Uhr</a:t>
            </a:r>
          </a:p>
          <a:p>
            <a:pPr marL="0" indent="0">
              <a:buNone/>
            </a:pPr>
            <a:r>
              <a:rPr lang="de-DE" sz="2700" dirty="0"/>
              <a:t>     Fr: 07-13.30 Uhr</a:t>
            </a:r>
          </a:p>
          <a:p>
            <a:pPr marL="0" indent="0">
              <a:buNone/>
            </a:pPr>
            <a:endParaRPr lang="de-DE" sz="1900" dirty="0"/>
          </a:p>
          <a:p>
            <a:pPr marL="0" indent="0">
              <a:buNone/>
            </a:pPr>
            <a:r>
              <a:rPr lang="de-DE" sz="1900" dirty="0"/>
              <a:t>    </a:t>
            </a:r>
            <a:r>
              <a:rPr lang="de-DE" sz="2400" dirty="0">
                <a:solidFill>
                  <a:srgbClr val="FF0000"/>
                </a:solidFill>
              </a:rPr>
              <a:t>Tag der offenen Tür: Sa.13.01.2024 10:00 Uhr – 13:00 Uhr </a:t>
            </a:r>
          </a:p>
          <a:p>
            <a:pPr marL="0" indent="0">
              <a:buNone/>
            </a:pPr>
            <a:r>
              <a:rPr lang="de-DE" sz="2400" dirty="0">
                <a:solidFill>
                  <a:srgbClr val="FF0000"/>
                </a:solidFill>
              </a:rPr>
              <a:t>    Informationsabend für die Eltern: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628800"/>
            <a:ext cx="321503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055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A66C6E0-414E-34D8-99C3-C1C2162E0C5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9512" y="1723088"/>
            <a:ext cx="5112568" cy="5112568"/>
          </a:xfrm>
          <a:prstGeom prst="rect">
            <a:avLst/>
          </a:prstGeom>
        </p:spPr>
      </p:pic>
      <p:sp>
        <p:nvSpPr>
          <p:cNvPr id="2" name="Textfeld 1">
            <a:extLst>
              <a:ext uri="{FF2B5EF4-FFF2-40B4-BE49-F238E27FC236}">
                <a16:creationId xmlns:a16="http://schemas.microsoft.com/office/drawing/2014/main" id="{3E81347D-C407-D97C-CC88-EB77F8E87023}"/>
              </a:ext>
            </a:extLst>
          </p:cNvPr>
          <p:cNvSpPr txBox="1"/>
          <p:nvPr/>
        </p:nvSpPr>
        <p:spPr>
          <a:xfrm>
            <a:off x="1763688" y="620688"/>
            <a:ext cx="7056784" cy="923330"/>
          </a:xfrm>
          <a:prstGeom prst="rect">
            <a:avLst/>
          </a:prstGeom>
          <a:noFill/>
        </p:spPr>
        <p:txBody>
          <a:bodyPr wrap="square" rtlCol="0">
            <a:spAutoFit/>
          </a:bodyPr>
          <a:lstStyle/>
          <a:p>
            <a:r>
              <a:rPr lang="de-DE" sz="5400" dirty="0">
                <a:solidFill>
                  <a:srgbClr val="92D050"/>
                </a:solidFill>
              </a:rPr>
              <a:t>„Die Qual der Wahl“</a:t>
            </a:r>
            <a:endParaRPr lang="de-DE" dirty="0">
              <a:solidFill>
                <a:srgbClr val="92D050"/>
              </a:solidFill>
            </a:endParaRPr>
          </a:p>
        </p:txBody>
      </p:sp>
      <p:sp>
        <p:nvSpPr>
          <p:cNvPr id="3" name="Textfeld 2">
            <a:extLst>
              <a:ext uri="{FF2B5EF4-FFF2-40B4-BE49-F238E27FC236}">
                <a16:creationId xmlns:a16="http://schemas.microsoft.com/office/drawing/2014/main" id="{9682E5C6-D04B-9B2D-74C1-92890A0537FB}"/>
              </a:ext>
            </a:extLst>
          </p:cNvPr>
          <p:cNvSpPr txBox="1"/>
          <p:nvPr/>
        </p:nvSpPr>
        <p:spPr>
          <a:xfrm>
            <a:off x="5394280" y="2492896"/>
            <a:ext cx="3456384" cy="1200329"/>
          </a:xfrm>
          <a:prstGeom prst="rect">
            <a:avLst/>
          </a:prstGeom>
          <a:noFill/>
        </p:spPr>
        <p:txBody>
          <a:bodyPr wrap="square" rtlCol="0">
            <a:spAutoFit/>
          </a:bodyPr>
          <a:lstStyle/>
          <a:p>
            <a:r>
              <a:rPr lang="de-DE" sz="2400" dirty="0"/>
              <a:t>Welche weiterführende Schule soll mein Kind besuchen?</a:t>
            </a:r>
          </a:p>
        </p:txBody>
      </p:sp>
    </p:spTree>
    <p:extLst>
      <p:ext uri="{BB962C8B-B14F-4D97-AF65-F5344CB8AC3E}">
        <p14:creationId xmlns:p14="http://schemas.microsoft.com/office/powerpoint/2010/main" val="1510465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424936" cy="1512168"/>
          </a:xfrm>
        </p:spPr>
        <p:txBody>
          <a:bodyPr>
            <a:normAutofit fontScale="90000"/>
          </a:bodyPr>
          <a:lstStyle/>
          <a:p>
            <a:pPr>
              <a:lnSpc>
                <a:spcPct val="115000"/>
              </a:lnSpc>
              <a:spcAft>
                <a:spcPts val="1000"/>
              </a:spcAft>
            </a:pPr>
            <a:br>
              <a:rPr lang="de-DE" sz="2200" b="1" kern="1800" dirty="0">
                <a:effectLst/>
                <a:latin typeface="Times New Roman"/>
                <a:ea typeface="Times New Roman"/>
                <a:cs typeface="Times New Roman"/>
              </a:rPr>
            </a:br>
            <a:r>
              <a:rPr lang="de-DE" sz="2700" b="1" kern="1800" dirty="0">
                <a:solidFill>
                  <a:srgbClr val="92D050"/>
                </a:solidFill>
                <a:effectLst/>
                <a:ea typeface="Times New Roman"/>
                <a:cs typeface="Times New Roman"/>
              </a:rPr>
              <a:t>Anmeldung an </a:t>
            </a:r>
            <a:br>
              <a:rPr lang="de-DE" sz="2700" b="1" kern="1800" dirty="0">
                <a:solidFill>
                  <a:srgbClr val="92D050"/>
                </a:solidFill>
                <a:effectLst/>
                <a:ea typeface="Times New Roman"/>
                <a:cs typeface="Times New Roman"/>
              </a:rPr>
            </a:br>
            <a:r>
              <a:rPr lang="de-DE" sz="2700" b="1" kern="1800" dirty="0">
                <a:solidFill>
                  <a:srgbClr val="92D050"/>
                </a:solidFill>
                <a:effectLst/>
                <a:ea typeface="Times New Roman"/>
                <a:cs typeface="Times New Roman"/>
              </a:rPr>
              <a:t>Hauptschulen, Realschulen, Gymnasien </a:t>
            </a:r>
            <a:br>
              <a:rPr lang="de-DE" sz="1600" dirty="0">
                <a:ea typeface="Calibri"/>
                <a:cs typeface="Times New Roman"/>
              </a:rPr>
            </a:br>
            <a:endParaRPr lang="de-DE" dirty="0"/>
          </a:p>
        </p:txBody>
      </p:sp>
      <p:sp>
        <p:nvSpPr>
          <p:cNvPr id="3" name="Inhaltsplatzhalter 2"/>
          <p:cNvSpPr>
            <a:spLocks noGrp="1"/>
          </p:cNvSpPr>
          <p:nvPr>
            <p:ph idx="1"/>
          </p:nvPr>
        </p:nvSpPr>
        <p:spPr>
          <a:xfrm>
            <a:off x="971600" y="1600200"/>
            <a:ext cx="7715200" cy="4525963"/>
          </a:xfrm>
        </p:spPr>
        <p:txBody>
          <a:bodyPr>
            <a:normAutofit/>
          </a:bodyPr>
          <a:lstStyle/>
          <a:p>
            <a:endParaRPr lang="de-DE" sz="2000" dirty="0">
              <a:effectLst/>
              <a:latin typeface="Times New Roman"/>
              <a:ea typeface="Times New Roman"/>
            </a:endParaRPr>
          </a:p>
          <a:p>
            <a:pPr marL="0" indent="0">
              <a:buNone/>
            </a:pPr>
            <a:r>
              <a:rPr lang="de-DE" sz="2400" dirty="0">
                <a:solidFill>
                  <a:schemeClr val="bg1">
                    <a:lumMod val="50000"/>
                  </a:schemeClr>
                </a:solidFill>
                <a:effectLst/>
                <a:latin typeface="+mj-lt"/>
                <a:ea typeface="Times New Roman"/>
              </a:rPr>
              <a:t>Das Anmeldeverfahren zu den städtischen und privaten Haupt- und Realschulen und  Gymnasien im Stadtgebiet Meschede findet in der Regel jeweils im Februar statt. Mit dem Halbjahreszeugnis erhalten alle Kinder, die die vierte Klasse einer Grundschule besuchen, ein Anmeldeformular sowie alle notwendigen Informationen für das Anmeldeverfahren.</a:t>
            </a:r>
            <a:br>
              <a:rPr lang="de-DE" sz="2400" dirty="0">
                <a:solidFill>
                  <a:schemeClr val="bg1">
                    <a:lumMod val="50000"/>
                  </a:schemeClr>
                </a:solidFill>
                <a:effectLst/>
                <a:latin typeface="+mj-lt"/>
                <a:ea typeface="Times New Roman"/>
              </a:rPr>
            </a:br>
            <a:br>
              <a:rPr lang="de-DE" sz="2400" dirty="0">
                <a:solidFill>
                  <a:schemeClr val="bg1">
                    <a:lumMod val="50000"/>
                  </a:schemeClr>
                </a:solidFill>
                <a:effectLst/>
                <a:latin typeface="+mj-lt"/>
                <a:ea typeface="Times New Roman"/>
              </a:rPr>
            </a:br>
            <a:r>
              <a:rPr lang="de-DE" sz="2400" dirty="0">
                <a:solidFill>
                  <a:schemeClr val="bg1">
                    <a:lumMod val="50000"/>
                  </a:schemeClr>
                </a:solidFill>
                <a:effectLst/>
                <a:latin typeface="+mj-lt"/>
                <a:ea typeface="Times New Roman"/>
              </a:rPr>
              <a:t>Informationen zu den Anmeldedaten folgen auf einem separaten Flyer </a:t>
            </a:r>
            <a:r>
              <a:rPr lang="de-DE" sz="2400">
                <a:solidFill>
                  <a:schemeClr val="bg1">
                    <a:lumMod val="50000"/>
                  </a:schemeClr>
                </a:solidFill>
                <a:effectLst/>
                <a:latin typeface="+mj-lt"/>
                <a:ea typeface="Times New Roman"/>
              </a:rPr>
              <a:t>Mitte November.</a:t>
            </a:r>
            <a:endParaRPr lang="de-DE" sz="2400" dirty="0">
              <a:solidFill>
                <a:schemeClr val="bg1">
                  <a:lumMod val="50000"/>
                </a:schemeClr>
              </a:solidFill>
              <a:effectLst/>
              <a:latin typeface="+mj-lt"/>
              <a:ea typeface="Times New Roman"/>
            </a:endParaRPr>
          </a:p>
          <a:p>
            <a:endParaRPr lang="de-DE" sz="2000" dirty="0"/>
          </a:p>
        </p:txBody>
      </p:sp>
    </p:spTree>
    <p:extLst>
      <p:ext uri="{BB962C8B-B14F-4D97-AF65-F5344CB8AC3E}">
        <p14:creationId xmlns:p14="http://schemas.microsoft.com/office/powerpoint/2010/main" val="4095340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87624" y="908720"/>
            <a:ext cx="7128792" cy="2031325"/>
          </a:xfrm>
          <a:prstGeom prst="rect">
            <a:avLst/>
          </a:prstGeom>
          <a:noFill/>
        </p:spPr>
        <p:txBody>
          <a:bodyPr wrap="square" rtlCol="0">
            <a:spAutoFit/>
          </a:bodyPr>
          <a:lstStyle/>
          <a:p>
            <a:r>
              <a:rPr lang="de-DE" dirty="0">
                <a:solidFill>
                  <a:srgbClr val="92D050"/>
                </a:solidFill>
              </a:rPr>
              <a:t>Weitere Informationen finden Sie unter folgenden Links:</a:t>
            </a:r>
          </a:p>
          <a:p>
            <a:endParaRPr lang="de-DE" dirty="0"/>
          </a:p>
          <a:p>
            <a:pPr marL="285750" indent="-285750">
              <a:buFont typeface="Arial" panose="020B0604020202020204" pitchFamily="34" charset="0"/>
              <a:buChar char="•"/>
            </a:pPr>
            <a:r>
              <a:rPr lang="de-DE" u="sng" dirty="0">
                <a:hlinkClick r:id="rId2"/>
              </a:rPr>
              <a:t>https://xn--broschren-v9a.nrw/sekundarstufe-1/home/#!/Home</a:t>
            </a:r>
            <a:endParaRPr lang="de-DE" dirty="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a:hlinkClick r:id="rId3"/>
              </a:rPr>
              <a:t>www.schulen-im-team.de/film</a:t>
            </a:r>
            <a:r>
              <a:rPr lang="de-DE" dirty="0"/>
              <a:t> </a:t>
            </a:r>
          </a:p>
          <a:p>
            <a:r>
              <a:rPr lang="de-DE" dirty="0"/>
              <a:t>     Der Film ist in mehreren Sprachen abrufbar.</a:t>
            </a:r>
          </a:p>
          <a:p>
            <a:endParaRPr lang="de-DE" dirty="0"/>
          </a:p>
        </p:txBody>
      </p:sp>
    </p:spTree>
    <p:extLst>
      <p:ext uri="{BB962C8B-B14F-4D97-AF65-F5344CB8AC3E}">
        <p14:creationId xmlns:p14="http://schemas.microsoft.com/office/powerpoint/2010/main" val="251559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681EA8-AFB2-46EE-2CE0-1E4A5C1B05DD}"/>
              </a:ext>
            </a:extLst>
          </p:cNvPr>
          <p:cNvSpPr>
            <a:spLocks noGrp="1"/>
          </p:cNvSpPr>
          <p:nvPr>
            <p:ph type="ctrTitle"/>
          </p:nvPr>
        </p:nvSpPr>
        <p:spPr>
          <a:xfrm>
            <a:off x="1102240" y="476672"/>
            <a:ext cx="6939520" cy="2952328"/>
          </a:xfrm>
        </p:spPr>
        <p:txBody>
          <a:bodyPr>
            <a:normAutofit/>
          </a:bodyPr>
          <a:lstStyle/>
          <a:p>
            <a:r>
              <a:rPr lang="de-DE" sz="3200" dirty="0"/>
              <a:t>Sollten Sie Nun noch Fragen zum Übergang an die weiterführende schule haben, dann melden sie sich bitte bei uns.</a:t>
            </a:r>
          </a:p>
        </p:txBody>
      </p:sp>
      <p:sp>
        <p:nvSpPr>
          <p:cNvPr id="3" name="Untertitel 2">
            <a:extLst>
              <a:ext uri="{FF2B5EF4-FFF2-40B4-BE49-F238E27FC236}">
                <a16:creationId xmlns:a16="http://schemas.microsoft.com/office/drawing/2014/main" id="{230D150E-7047-FE58-673D-3E4A77145447}"/>
              </a:ext>
            </a:extLst>
          </p:cNvPr>
          <p:cNvSpPr>
            <a:spLocks noGrp="1"/>
          </p:cNvSpPr>
          <p:nvPr>
            <p:ph type="subTitle" idx="1"/>
          </p:nvPr>
        </p:nvSpPr>
        <p:spPr/>
        <p:txBody>
          <a:bodyPr>
            <a:normAutofit lnSpcReduction="10000"/>
          </a:bodyPr>
          <a:lstStyle/>
          <a:p>
            <a:r>
              <a:rPr lang="de-DE" dirty="0"/>
              <a:t>Die Beratungsgespräche zum Übergang können auch genutzt werden, um konkrete Fragen zu beantworten. Schicken Sie diese dann gerne vorab per Mail an die Klassenleitung!</a:t>
            </a:r>
          </a:p>
        </p:txBody>
      </p:sp>
    </p:spTree>
    <p:extLst>
      <p:ext uri="{BB962C8B-B14F-4D97-AF65-F5344CB8AC3E}">
        <p14:creationId xmlns:p14="http://schemas.microsoft.com/office/powerpoint/2010/main" val="383535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130896" y="332656"/>
            <a:ext cx="5105400" cy="2463552"/>
          </a:xfrm>
        </p:spPr>
        <p:txBody>
          <a:bodyPr/>
          <a:lstStyle/>
          <a:p>
            <a:pPr algn="ctr"/>
            <a:r>
              <a:rPr lang="de-DE" dirty="0">
                <a:solidFill>
                  <a:srgbClr val="92D050"/>
                </a:solidFill>
              </a:rPr>
              <a:t>Alles Gute </a:t>
            </a:r>
            <a:br>
              <a:rPr lang="de-DE" dirty="0">
                <a:solidFill>
                  <a:srgbClr val="92D050"/>
                </a:solidFill>
              </a:rPr>
            </a:br>
            <a:r>
              <a:rPr lang="de-DE" dirty="0">
                <a:solidFill>
                  <a:srgbClr val="92D050"/>
                </a:solidFill>
              </a:rPr>
              <a:t>für die Schulwahl !</a:t>
            </a:r>
          </a:p>
        </p:txBody>
      </p:sp>
      <p:pic>
        <p:nvPicPr>
          <p:cNvPr id="4" name="Grafik 3" descr="Ein Bild, das Text, Schild, ClipArt enthält.&#10;&#10;Automatisch generierte Beschreibung">
            <a:extLst>
              <a:ext uri="{FF2B5EF4-FFF2-40B4-BE49-F238E27FC236}">
                <a16:creationId xmlns:a16="http://schemas.microsoft.com/office/drawing/2014/main" id="{8FD79718-87C6-DCF0-04DB-675502AD3E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411" y="2971388"/>
            <a:ext cx="5366370" cy="3577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6827" y="71092"/>
            <a:ext cx="8229600" cy="1143000"/>
          </a:xfrm>
        </p:spPr>
        <p:txBody>
          <a:bodyPr>
            <a:normAutofit/>
          </a:bodyPr>
          <a:lstStyle/>
          <a:p>
            <a:r>
              <a:rPr lang="de-DE" b="1" dirty="0">
                <a:solidFill>
                  <a:srgbClr val="92D050"/>
                </a:solidFill>
              </a:rPr>
              <a:t>Die beste Schule für mein Kind</a:t>
            </a:r>
          </a:p>
        </p:txBody>
      </p:sp>
      <p:pic>
        <p:nvPicPr>
          <p:cNvPr id="8" name="Inhaltsplatzhalter 7">
            <a:extLst>
              <a:ext uri="{FF2B5EF4-FFF2-40B4-BE49-F238E27FC236}">
                <a16:creationId xmlns:a16="http://schemas.microsoft.com/office/drawing/2014/main" id="{57BD6E48-79E7-C5B7-B038-9DF34B84646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148651" y="2016641"/>
            <a:ext cx="4699160" cy="3665344"/>
          </a:xfrm>
        </p:spPr>
      </p:pic>
      <p:sp>
        <p:nvSpPr>
          <p:cNvPr id="6" name="Inhaltsplatzhalter 5"/>
          <p:cNvSpPr>
            <a:spLocks noGrp="1"/>
          </p:cNvSpPr>
          <p:nvPr>
            <p:ph sz="quarter" idx="4"/>
          </p:nvPr>
        </p:nvSpPr>
        <p:spPr>
          <a:xfrm rot="1068513">
            <a:off x="4837577" y="2531292"/>
            <a:ext cx="3520440" cy="681953"/>
          </a:xfrm>
        </p:spPr>
        <p:txBody>
          <a:bodyPr>
            <a:noAutofit/>
          </a:bodyPr>
          <a:lstStyle/>
          <a:p>
            <a:pPr algn="ctr">
              <a:buNone/>
            </a:pPr>
            <a:r>
              <a:rPr lang="de-DE" sz="3200" dirty="0">
                <a:solidFill>
                  <a:srgbClr val="92D050"/>
                </a:solidFill>
              </a:rPr>
              <a:t>Realschule?</a:t>
            </a:r>
          </a:p>
          <a:p>
            <a:pPr algn="ctr">
              <a:buNone/>
            </a:pPr>
            <a:endParaRPr lang="de-DE" sz="1600" dirty="0">
              <a:solidFill>
                <a:srgbClr val="FFC000"/>
              </a:solidFill>
            </a:endParaRPr>
          </a:p>
          <a:p>
            <a:pPr algn="ctr">
              <a:buNone/>
            </a:pPr>
            <a:endParaRPr lang="de-DE" sz="1600" dirty="0">
              <a:solidFill>
                <a:srgbClr val="FFC000"/>
              </a:solidFill>
            </a:endParaRPr>
          </a:p>
          <a:p>
            <a:pPr algn="ctr">
              <a:buNone/>
            </a:pPr>
            <a:endParaRPr lang="de-DE" sz="1600" dirty="0">
              <a:solidFill>
                <a:srgbClr val="FFC000"/>
              </a:solidFill>
            </a:endParaRPr>
          </a:p>
          <a:p>
            <a:pPr algn="ctr">
              <a:buNone/>
            </a:pPr>
            <a:endParaRPr lang="de-DE" sz="1600" dirty="0">
              <a:solidFill>
                <a:srgbClr val="FFC000"/>
              </a:solidFill>
            </a:endParaRPr>
          </a:p>
          <a:p>
            <a:pPr algn="ctr">
              <a:buNone/>
            </a:pPr>
            <a:endParaRPr lang="de-DE" sz="1600" dirty="0">
              <a:solidFill>
                <a:srgbClr val="FFC000"/>
              </a:solidFill>
            </a:endParaRPr>
          </a:p>
        </p:txBody>
      </p:sp>
      <p:sp>
        <p:nvSpPr>
          <p:cNvPr id="9" name="Textfeld 8">
            <a:extLst>
              <a:ext uri="{FF2B5EF4-FFF2-40B4-BE49-F238E27FC236}">
                <a16:creationId xmlns:a16="http://schemas.microsoft.com/office/drawing/2014/main" id="{7D6C6723-D528-6780-549E-614EBE62A6E3}"/>
              </a:ext>
            </a:extLst>
          </p:cNvPr>
          <p:cNvSpPr txBox="1"/>
          <p:nvPr/>
        </p:nvSpPr>
        <p:spPr>
          <a:xfrm rot="20599186">
            <a:off x="1710635" y="1953775"/>
            <a:ext cx="3088048" cy="584775"/>
          </a:xfrm>
          <a:prstGeom prst="rect">
            <a:avLst/>
          </a:prstGeom>
          <a:noFill/>
        </p:spPr>
        <p:txBody>
          <a:bodyPr wrap="square" rtlCol="0">
            <a:spAutoFit/>
          </a:bodyPr>
          <a:lstStyle/>
          <a:p>
            <a:r>
              <a:rPr lang="de-DE" sz="3200" dirty="0">
                <a:solidFill>
                  <a:srgbClr val="92D050"/>
                </a:solidFill>
              </a:rPr>
              <a:t>Hauptschule?</a:t>
            </a:r>
          </a:p>
        </p:txBody>
      </p:sp>
      <p:sp>
        <p:nvSpPr>
          <p:cNvPr id="10" name="Textfeld 9">
            <a:extLst>
              <a:ext uri="{FF2B5EF4-FFF2-40B4-BE49-F238E27FC236}">
                <a16:creationId xmlns:a16="http://schemas.microsoft.com/office/drawing/2014/main" id="{73034B05-FB01-3D0B-D27B-AB8B4F85B6C4}"/>
              </a:ext>
            </a:extLst>
          </p:cNvPr>
          <p:cNvSpPr txBox="1"/>
          <p:nvPr/>
        </p:nvSpPr>
        <p:spPr>
          <a:xfrm rot="741833">
            <a:off x="1744860" y="3179592"/>
            <a:ext cx="3125956" cy="584775"/>
          </a:xfrm>
          <a:prstGeom prst="rect">
            <a:avLst/>
          </a:prstGeom>
          <a:noFill/>
        </p:spPr>
        <p:txBody>
          <a:bodyPr wrap="square" rtlCol="0">
            <a:spAutoFit/>
          </a:bodyPr>
          <a:lstStyle/>
          <a:p>
            <a:r>
              <a:rPr lang="de-DE" sz="3200" dirty="0">
                <a:solidFill>
                  <a:srgbClr val="92D050"/>
                </a:solidFill>
              </a:rPr>
              <a:t>Gymnasium?</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12701"/>
            <a:ext cx="8229600" cy="1143000"/>
          </a:xfrm>
        </p:spPr>
        <p:txBody>
          <a:bodyPr/>
          <a:lstStyle/>
          <a:p>
            <a:r>
              <a:rPr lang="de-DE" b="1" dirty="0">
                <a:solidFill>
                  <a:srgbClr val="92D050"/>
                </a:solidFill>
              </a:rPr>
              <a:t>Welche Schulform entspricht am ehesten meinem Kind?</a:t>
            </a:r>
          </a:p>
        </p:txBody>
      </p:sp>
      <p:sp>
        <p:nvSpPr>
          <p:cNvPr id="3" name="Inhaltsplatzhalter 2"/>
          <p:cNvSpPr>
            <a:spLocks noGrp="1"/>
          </p:cNvSpPr>
          <p:nvPr>
            <p:ph sz="half" idx="1"/>
          </p:nvPr>
        </p:nvSpPr>
        <p:spPr>
          <a:xfrm>
            <a:off x="2334580" y="1647204"/>
            <a:ext cx="4474840" cy="4525963"/>
          </a:xfrm>
        </p:spPr>
        <p:txBody>
          <a:bodyPr>
            <a:normAutofit/>
          </a:bodyPr>
          <a:lstStyle/>
          <a:p>
            <a:pPr>
              <a:buNone/>
            </a:pPr>
            <a:endParaRPr lang="de-DE" dirty="0"/>
          </a:p>
          <a:p>
            <a:pPr>
              <a:buNone/>
            </a:pPr>
            <a:endParaRPr lang="de-DE" dirty="0"/>
          </a:p>
          <a:p>
            <a:r>
              <a:rPr lang="de-DE" sz="3600" dirty="0"/>
              <a:t>Lernmöglichkeiten</a:t>
            </a:r>
          </a:p>
          <a:p>
            <a:r>
              <a:rPr lang="de-DE" sz="3600" dirty="0"/>
              <a:t>Begabungen</a:t>
            </a:r>
          </a:p>
          <a:p>
            <a:r>
              <a:rPr lang="de-DE" sz="3600" dirty="0"/>
              <a:t>Neigungen</a:t>
            </a:r>
          </a:p>
          <a:p>
            <a:r>
              <a:rPr lang="de-DE" sz="3600" dirty="0"/>
              <a:t>Interessen</a:t>
            </a:r>
          </a:p>
          <a:p>
            <a:endParaRPr lang="de-DE" dirty="0"/>
          </a:p>
          <a:p>
            <a:pPr>
              <a:buNone/>
            </a:pPr>
            <a:endParaRPr lang="de-DE" dirty="0"/>
          </a:p>
          <a:p>
            <a:endParaRPr lang="de-DE" dirty="0"/>
          </a:p>
          <a:p>
            <a:pPr>
              <a:buNone/>
            </a:pPr>
            <a:endParaRPr lang="de-DE" dirty="0"/>
          </a:p>
        </p:txBody>
      </p:sp>
      <p:sp>
        <p:nvSpPr>
          <p:cNvPr id="4" name="Inhaltsplatzhalter 3"/>
          <p:cNvSpPr>
            <a:spLocks noGrp="1"/>
          </p:cNvSpPr>
          <p:nvPr>
            <p:ph sz="half" idx="2"/>
          </p:nvPr>
        </p:nvSpPr>
        <p:spPr>
          <a:xfrm rot="20784752">
            <a:off x="4932040" y="1412776"/>
            <a:ext cx="3520440" cy="4641379"/>
          </a:xfrm>
        </p:spPr>
        <p:txBody>
          <a:bodyPr>
            <a:noAutofit/>
          </a:bodyPr>
          <a:lstStyle/>
          <a:p>
            <a:pPr algn="ctr">
              <a:buNone/>
            </a:pPr>
            <a:r>
              <a:rPr lang="de-DE" sz="30000" dirty="0">
                <a:solidFill>
                  <a:srgbClr val="FFC000"/>
                </a:solidFil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539552" y="86767"/>
            <a:ext cx="7772400" cy="1008113"/>
          </a:xfrm>
        </p:spPr>
        <p:txBody>
          <a:bodyPr/>
          <a:lstStyle/>
          <a:p>
            <a:r>
              <a:rPr lang="de-DE" b="1" dirty="0">
                <a:solidFill>
                  <a:srgbClr val="00B050"/>
                </a:solidFill>
              </a:rPr>
              <a:t>Die Kernfrage</a:t>
            </a:r>
          </a:p>
        </p:txBody>
      </p:sp>
      <p:sp>
        <p:nvSpPr>
          <p:cNvPr id="5" name="Untertitel 4"/>
          <p:cNvSpPr>
            <a:spLocks noGrp="1"/>
          </p:cNvSpPr>
          <p:nvPr>
            <p:ph type="subTitle" idx="1"/>
          </p:nvPr>
        </p:nvSpPr>
        <p:spPr>
          <a:xfrm>
            <a:off x="1255168" y="1085751"/>
            <a:ext cx="7056784" cy="1008112"/>
          </a:xfrm>
        </p:spPr>
        <p:txBody>
          <a:bodyPr>
            <a:noAutofit/>
          </a:bodyPr>
          <a:lstStyle/>
          <a:p>
            <a:pPr algn="l"/>
            <a:r>
              <a:rPr lang="de-DE" b="1" dirty="0">
                <a:solidFill>
                  <a:schemeClr val="bg1">
                    <a:lumMod val="50000"/>
                  </a:schemeClr>
                </a:solidFill>
              </a:rPr>
              <a:t>Ihre Entscheidung darüber, welche Schule für Ihr Kind geeignet ist, sollte von den Bedürfnissen und Fähigkeiten Ihres Kindes ausgehen. </a:t>
            </a:r>
          </a:p>
          <a:p>
            <a:pPr algn="l"/>
            <a:endParaRPr lang="de-DE" dirty="0"/>
          </a:p>
        </p:txBody>
      </p:sp>
      <p:sp>
        <p:nvSpPr>
          <p:cNvPr id="3" name="Textfeld 2">
            <a:extLst>
              <a:ext uri="{FF2B5EF4-FFF2-40B4-BE49-F238E27FC236}">
                <a16:creationId xmlns:a16="http://schemas.microsoft.com/office/drawing/2014/main" id="{6FD196BC-401A-0454-44F3-5E6CABA627BC}"/>
              </a:ext>
            </a:extLst>
          </p:cNvPr>
          <p:cNvSpPr txBox="1"/>
          <p:nvPr/>
        </p:nvSpPr>
        <p:spPr>
          <a:xfrm>
            <a:off x="2051720" y="2284159"/>
            <a:ext cx="4572000" cy="2246769"/>
          </a:xfrm>
          <a:prstGeom prst="rect">
            <a:avLst/>
          </a:prstGeom>
          <a:noFill/>
        </p:spPr>
        <p:txBody>
          <a:bodyPr wrap="square">
            <a:spAutoFit/>
          </a:bodyPr>
          <a:lstStyle/>
          <a:p>
            <a:pPr marL="457200" indent="-457200">
              <a:buFont typeface="Wingdings" panose="05000000000000000000" pitchFamily="2" charset="2"/>
              <a:buChar char="v"/>
            </a:pPr>
            <a:r>
              <a:rPr lang="de-DE" sz="2800" dirty="0">
                <a:solidFill>
                  <a:srgbClr val="00B050"/>
                </a:solidFill>
              </a:rPr>
              <a:t>Welche Schule ermöglicht meinem Kind eine stressfreie und angstreduzierende Schulzeit?</a:t>
            </a:r>
          </a:p>
        </p:txBody>
      </p:sp>
      <p:sp>
        <p:nvSpPr>
          <p:cNvPr id="7" name="Textfeld 6">
            <a:extLst>
              <a:ext uri="{FF2B5EF4-FFF2-40B4-BE49-F238E27FC236}">
                <a16:creationId xmlns:a16="http://schemas.microsoft.com/office/drawing/2014/main" id="{270D8616-F723-D297-F9EE-767168B8D34C}"/>
              </a:ext>
            </a:extLst>
          </p:cNvPr>
          <p:cNvSpPr txBox="1"/>
          <p:nvPr/>
        </p:nvSpPr>
        <p:spPr>
          <a:xfrm>
            <a:off x="1691680" y="4721224"/>
            <a:ext cx="4572000" cy="1815882"/>
          </a:xfrm>
          <a:prstGeom prst="rect">
            <a:avLst/>
          </a:prstGeom>
          <a:noFill/>
        </p:spPr>
        <p:txBody>
          <a:bodyPr wrap="square">
            <a:spAutoFit/>
          </a:bodyPr>
          <a:lstStyle/>
          <a:p>
            <a:pPr marL="914400" lvl="1" indent="-457200">
              <a:buFont typeface="Wingdings" panose="05000000000000000000" pitchFamily="2" charset="2"/>
              <a:buChar char="v"/>
            </a:pPr>
            <a:r>
              <a:rPr lang="de-DE" sz="2800" dirty="0">
                <a:solidFill>
                  <a:srgbClr val="00B050"/>
                </a:solidFill>
              </a:rPr>
              <a:t>Welche Schule kann mein Kind ohne dauerhafte Nachhilfe schaffen?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7AECB81-5788-C9BD-87A0-61360F967F8D}"/>
              </a:ext>
            </a:extLst>
          </p:cNvPr>
          <p:cNvSpPr txBox="1"/>
          <p:nvPr/>
        </p:nvSpPr>
        <p:spPr>
          <a:xfrm>
            <a:off x="1259632" y="764704"/>
            <a:ext cx="6768752" cy="3908762"/>
          </a:xfrm>
          <a:prstGeom prst="rect">
            <a:avLst/>
          </a:prstGeom>
          <a:solidFill>
            <a:schemeClr val="accent1">
              <a:lumMod val="60000"/>
              <a:lumOff val="40000"/>
            </a:schemeClr>
          </a:solidFill>
        </p:spPr>
        <p:txBody>
          <a:bodyPr wrap="square" rtlCol="0">
            <a:spAutoFit/>
          </a:bodyPr>
          <a:lstStyle/>
          <a:p>
            <a:r>
              <a:rPr lang="de-DE" sz="4000" dirty="0"/>
              <a:t>Die Schulformen im Vergleich</a:t>
            </a:r>
          </a:p>
          <a:p>
            <a:endParaRPr lang="de-DE" sz="4000" dirty="0"/>
          </a:p>
          <a:p>
            <a:r>
              <a:rPr lang="de-DE" sz="2800" dirty="0"/>
              <a:t>Es gibt drei Schulformen, die im Mescheder Stadtgebiet verortet sind.  Auf den folgenden Seiten erhalten Sie grundlegende Informationen zum Schulsystem in NRW und spezifische Angaben zu den Angeboten vor Ort.</a:t>
            </a:r>
          </a:p>
        </p:txBody>
      </p:sp>
    </p:spTree>
    <p:extLst>
      <p:ext uri="{BB962C8B-B14F-4D97-AF65-F5344CB8AC3E}">
        <p14:creationId xmlns:p14="http://schemas.microsoft.com/office/powerpoint/2010/main" val="209550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a:extLst>
              <a:ext uri="{FF2B5EF4-FFF2-40B4-BE49-F238E27FC236}">
                <a16:creationId xmlns:a16="http://schemas.microsoft.com/office/drawing/2014/main" id="{CA1CCF86-117C-4315-86CC-B4AC2315F74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3524" y="263999"/>
            <a:ext cx="8516951" cy="6330002"/>
          </a:xfrm>
        </p:spPr>
      </p:pic>
      <p:sp>
        <p:nvSpPr>
          <p:cNvPr id="2" name="Textfeld 1">
            <a:extLst>
              <a:ext uri="{FF2B5EF4-FFF2-40B4-BE49-F238E27FC236}">
                <a16:creationId xmlns:a16="http://schemas.microsoft.com/office/drawing/2014/main" id="{61391A4D-107F-5997-D6E3-FDD1D5DC1577}"/>
              </a:ext>
            </a:extLst>
          </p:cNvPr>
          <p:cNvSpPr txBox="1"/>
          <p:nvPr/>
        </p:nvSpPr>
        <p:spPr>
          <a:xfrm>
            <a:off x="4716016" y="188640"/>
            <a:ext cx="4114459" cy="584775"/>
          </a:xfrm>
          <a:prstGeom prst="rect">
            <a:avLst/>
          </a:prstGeom>
          <a:noFill/>
        </p:spPr>
        <p:txBody>
          <a:bodyPr wrap="square" rtlCol="0">
            <a:spAutoFit/>
          </a:bodyPr>
          <a:lstStyle/>
          <a:p>
            <a:r>
              <a:rPr lang="de-DE" sz="1600" b="1" dirty="0">
                <a:solidFill>
                  <a:srgbClr val="FF0000"/>
                </a:solidFill>
              </a:rPr>
              <a:t>Die Mescheder Gymnasien haben ein Abitur nach G9 (9 Jahre Schulbesuch)</a:t>
            </a:r>
          </a:p>
        </p:txBody>
      </p:sp>
    </p:spTree>
    <p:extLst>
      <p:ext uri="{BB962C8B-B14F-4D97-AF65-F5344CB8AC3E}">
        <p14:creationId xmlns:p14="http://schemas.microsoft.com/office/powerpoint/2010/main" val="377302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2F8978DF-FEDF-49E6-A68F-90C7543DA696}"/>
              </a:ext>
            </a:extLst>
          </p:cNvPr>
          <p:cNvGraphicFramePr>
            <a:graphicFrameLocks noGrp="1"/>
          </p:cNvGraphicFramePr>
          <p:nvPr>
            <p:extLst>
              <p:ext uri="{D42A27DB-BD31-4B8C-83A1-F6EECF244321}">
                <p14:modId xmlns:p14="http://schemas.microsoft.com/office/powerpoint/2010/main" val="347233561"/>
              </p:ext>
            </p:extLst>
          </p:nvPr>
        </p:nvGraphicFramePr>
        <p:xfrm>
          <a:off x="457200" y="332656"/>
          <a:ext cx="8229600" cy="6367169"/>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704336608"/>
                    </a:ext>
                  </a:extLst>
                </a:gridCol>
                <a:gridCol w="2743200">
                  <a:extLst>
                    <a:ext uri="{9D8B030D-6E8A-4147-A177-3AD203B41FA5}">
                      <a16:colId xmlns:a16="http://schemas.microsoft.com/office/drawing/2014/main" val="2560763389"/>
                    </a:ext>
                  </a:extLst>
                </a:gridCol>
                <a:gridCol w="2743200">
                  <a:extLst>
                    <a:ext uri="{9D8B030D-6E8A-4147-A177-3AD203B41FA5}">
                      <a16:colId xmlns:a16="http://schemas.microsoft.com/office/drawing/2014/main" val="3957894050"/>
                    </a:ext>
                  </a:extLst>
                </a:gridCol>
              </a:tblGrid>
              <a:tr h="636929">
                <a:tc>
                  <a:txBody>
                    <a:bodyPr/>
                    <a:lstStyle/>
                    <a:p>
                      <a:r>
                        <a:rPr lang="de-DE" dirty="0"/>
                        <a:t>Hauptschule</a:t>
                      </a:r>
                    </a:p>
                  </a:txBody>
                  <a:tcPr/>
                </a:tc>
                <a:tc>
                  <a:txBody>
                    <a:bodyPr/>
                    <a:lstStyle/>
                    <a:p>
                      <a:r>
                        <a:rPr lang="de-DE" dirty="0"/>
                        <a:t>Realschule</a:t>
                      </a:r>
                    </a:p>
                  </a:txBody>
                  <a:tcPr/>
                </a:tc>
                <a:tc>
                  <a:txBody>
                    <a:bodyPr/>
                    <a:lstStyle/>
                    <a:p>
                      <a:r>
                        <a:rPr lang="de-DE" dirty="0"/>
                        <a:t>Gymnasium </a:t>
                      </a:r>
                    </a:p>
                  </a:txBody>
                  <a:tcPr/>
                </a:tc>
                <a:extLst>
                  <a:ext uri="{0D108BD9-81ED-4DB2-BD59-A6C34878D82A}">
                    <a16:rowId xmlns:a16="http://schemas.microsoft.com/office/drawing/2014/main" val="4208771583"/>
                  </a:ext>
                </a:extLst>
              </a:tr>
              <a:tr h="5339735">
                <a:tc>
                  <a:txBody>
                    <a:bodyPr/>
                    <a:lstStyle/>
                    <a:p>
                      <a:pPr marL="0" indent="0">
                        <a:buFont typeface="Arial" panose="020B0604020202020204" pitchFamily="34" charset="0"/>
                        <a:buNone/>
                      </a:pPr>
                      <a:r>
                        <a:rPr lang="de-DE" dirty="0"/>
                        <a:t>Fächer</a:t>
                      </a:r>
                    </a:p>
                    <a:p>
                      <a:pPr marL="285750" indent="-285750">
                        <a:buFont typeface="Arial" panose="020B0604020202020204" pitchFamily="34" charset="0"/>
                        <a:buChar char="•"/>
                      </a:pPr>
                      <a:r>
                        <a:rPr lang="de-DE" sz="1600" dirty="0"/>
                        <a:t>Deutsch, Mathematik, Englisch</a:t>
                      </a:r>
                    </a:p>
                    <a:p>
                      <a:pPr marL="285750" indent="-285750">
                        <a:buFont typeface="Arial" panose="020B0604020202020204" pitchFamily="34" charset="0"/>
                        <a:buChar char="•"/>
                      </a:pPr>
                      <a:r>
                        <a:rPr lang="de-DE" sz="1600" dirty="0"/>
                        <a:t>Naturwissenschaften (Biologie, Chemie, Physik), Gesellschaftslehre (Geschichte, Politik, Erdkunde)</a:t>
                      </a:r>
                    </a:p>
                    <a:p>
                      <a:pPr marL="285750" indent="-285750">
                        <a:buFont typeface="Arial" panose="020B0604020202020204" pitchFamily="34" charset="0"/>
                        <a:buChar char="•"/>
                      </a:pPr>
                      <a:r>
                        <a:rPr lang="de-DE" sz="1600" dirty="0"/>
                        <a:t>Kunst, Musik, Textilgestaltung</a:t>
                      </a:r>
                    </a:p>
                    <a:p>
                      <a:pPr marL="285750" indent="-285750">
                        <a:buFont typeface="Arial" panose="020B0604020202020204" pitchFamily="34" charset="0"/>
                        <a:buChar char="•"/>
                      </a:pPr>
                      <a:r>
                        <a:rPr lang="de-DE" sz="1600" dirty="0"/>
                        <a:t>Religionslehre</a:t>
                      </a:r>
                    </a:p>
                    <a:p>
                      <a:pPr marL="285750" indent="-285750">
                        <a:buFont typeface="Arial" panose="020B0604020202020204" pitchFamily="34" charset="0"/>
                        <a:buChar char="•"/>
                      </a:pPr>
                      <a:r>
                        <a:rPr lang="de-DE" sz="1600" dirty="0"/>
                        <a:t>Sport</a:t>
                      </a:r>
                    </a:p>
                    <a:p>
                      <a:pPr marL="285750" indent="-285750">
                        <a:buFont typeface="Arial" panose="020B0604020202020204" pitchFamily="34" charset="0"/>
                        <a:buChar char="•"/>
                      </a:pPr>
                      <a:r>
                        <a:rPr lang="de-DE" sz="1600" dirty="0">
                          <a:solidFill>
                            <a:srgbClr val="00B050"/>
                          </a:solidFill>
                        </a:rPr>
                        <a:t>Arbeitslehre (Technik, Wirtschaft, Hauswirtschaft)</a:t>
                      </a:r>
                    </a:p>
                    <a:p>
                      <a:pPr marL="285750" indent="-285750">
                        <a:buFont typeface="Arial" panose="020B0604020202020204" pitchFamily="34" charset="0"/>
                        <a:buChar char="•"/>
                      </a:pPr>
                      <a:r>
                        <a:rPr lang="de-DE" sz="1600" dirty="0">
                          <a:solidFill>
                            <a:srgbClr val="00B050"/>
                          </a:solidFill>
                        </a:rPr>
                        <a:t>Die Fächer Mathematik und Englisch werden in den Klassen 7-9 in Grund- und Erweiterungskurs erteilt</a:t>
                      </a:r>
                    </a:p>
                    <a:p>
                      <a:pPr marL="285750" indent="-285750">
                        <a:buFont typeface="Arial" panose="020B0604020202020204" pitchFamily="34" charset="0"/>
                        <a:buChar char="•"/>
                      </a:pPr>
                      <a:r>
                        <a:rPr lang="de-DE" sz="1600" dirty="0">
                          <a:solidFill>
                            <a:srgbClr val="00B050"/>
                          </a:solidFill>
                        </a:rPr>
                        <a:t>Wahlpflichtunterricht in den Klassen 7-10 in Naturwissenschaften und Arbeitslehre oder Musik und Kunst</a:t>
                      </a:r>
                    </a:p>
                  </a:txBody>
                  <a:tcPr/>
                </a:tc>
                <a:tc>
                  <a:txBody>
                    <a:bodyPr/>
                    <a:lstStyle/>
                    <a:p>
                      <a:r>
                        <a:rPr lang="de-DE" dirty="0"/>
                        <a:t>Fächer</a:t>
                      </a:r>
                    </a:p>
                    <a:p>
                      <a:pPr marL="285750" indent="-285750">
                        <a:buFont typeface="Arial" panose="020B0604020202020204" pitchFamily="34" charset="0"/>
                        <a:buChar char="•"/>
                      </a:pPr>
                      <a:r>
                        <a:rPr lang="de-DE" sz="1600" dirty="0"/>
                        <a:t>Deutsch, Mathematik, Englisch</a:t>
                      </a:r>
                    </a:p>
                    <a:p>
                      <a:pPr marL="285750" indent="-285750">
                        <a:buFont typeface="Arial" panose="020B0604020202020204" pitchFamily="34" charset="0"/>
                        <a:buChar char="•"/>
                      </a:pPr>
                      <a:r>
                        <a:rPr lang="de-DE" sz="1600" dirty="0"/>
                        <a:t>Naturwissenschaften (Biologie, Chemie, Physik), Gesellschaftslehre (Geschichte, Politik, Erdkunde)</a:t>
                      </a:r>
                    </a:p>
                    <a:p>
                      <a:pPr marL="285750" indent="-285750">
                        <a:buFont typeface="Arial" panose="020B0604020202020204" pitchFamily="34" charset="0"/>
                        <a:buChar char="•"/>
                      </a:pPr>
                      <a:r>
                        <a:rPr lang="de-DE" sz="1600" dirty="0"/>
                        <a:t>Kunst, Musik, Textilgestaltung</a:t>
                      </a:r>
                    </a:p>
                    <a:p>
                      <a:pPr marL="285750" indent="-285750">
                        <a:buFont typeface="Arial" panose="020B0604020202020204" pitchFamily="34" charset="0"/>
                        <a:buChar char="•"/>
                      </a:pPr>
                      <a:r>
                        <a:rPr lang="de-DE" sz="1600" dirty="0"/>
                        <a:t>Religionslehre</a:t>
                      </a:r>
                    </a:p>
                    <a:p>
                      <a:pPr marL="285750" indent="-285750">
                        <a:buFont typeface="Arial" panose="020B0604020202020204" pitchFamily="34" charset="0"/>
                        <a:buChar char="•"/>
                      </a:pPr>
                      <a:r>
                        <a:rPr lang="de-DE" sz="1600" dirty="0"/>
                        <a:t>Sport</a:t>
                      </a:r>
                    </a:p>
                    <a:p>
                      <a:pPr marL="285750" indent="-285750">
                        <a:buFont typeface="Arial" panose="020B0604020202020204" pitchFamily="34" charset="0"/>
                        <a:buChar char="•"/>
                      </a:pPr>
                      <a:r>
                        <a:rPr lang="de-DE" sz="1600" dirty="0">
                          <a:solidFill>
                            <a:srgbClr val="00B050"/>
                          </a:solidFill>
                        </a:rPr>
                        <a:t>Ab Klasse 7 Wahlpflichtunterricht:</a:t>
                      </a:r>
                    </a:p>
                    <a:p>
                      <a:pPr marL="0" indent="0">
                        <a:buFont typeface="Arial" panose="020B0604020202020204" pitchFamily="34" charset="0"/>
                        <a:buNone/>
                      </a:pPr>
                      <a:r>
                        <a:rPr lang="de-DE" sz="1600" dirty="0">
                          <a:solidFill>
                            <a:srgbClr val="00B050"/>
                          </a:solidFill>
                        </a:rPr>
                        <a:t>      zweite Fremdsprache,   </a:t>
                      </a:r>
                    </a:p>
                    <a:p>
                      <a:pPr marL="0" indent="0">
                        <a:buFont typeface="Arial" panose="020B0604020202020204" pitchFamily="34" charset="0"/>
                        <a:buNone/>
                      </a:pPr>
                      <a:r>
                        <a:rPr lang="de-DE" sz="1600" dirty="0">
                          <a:solidFill>
                            <a:srgbClr val="00B050"/>
                          </a:solidFill>
                        </a:rPr>
                        <a:t>      naturwissenschaftlich –</a:t>
                      </a:r>
                    </a:p>
                    <a:p>
                      <a:pPr marL="0" indent="0">
                        <a:buFont typeface="Arial" panose="020B0604020202020204" pitchFamily="34" charset="0"/>
                        <a:buNone/>
                      </a:pPr>
                      <a:r>
                        <a:rPr lang="de-DE" sz="1600" dirty="0">
                          <a:solidFill>
                            <a:srgbClr val="00B050"/>
                          </a:solidFill>
                        </a:rPr>
                        <a:t>      technischer, sozialwissen-</a:t>
                      </a:r>
                    </a:p>
                    <a:p>
                      <a:pPr marL="0" indent="0">
                        <a:buFont typeface="Arial" panose="020B0604020202020204" pitchFamily="34" charset="0"/>
                        <a:buNone/>
                      </a:pPr>
                      <a:r>
                        <a:rPr lang="de-DE" sz="1600" dirty="0">
                          <a:solidFill>
                            <a:srgbClr val="00B050"/>
                          </a:solidFill>
                        </a:rPr>
                        <a:t>      </a:t>
                      </a:r>
                      <a:r>
                        <a:rPr lang="de-DE" sz="1600" dirty="0" err="1">
                          <a:solidFill>
                            <a:srgbClr val="00B050"/>
                          </a:solidFill>
                        </a:rPr>
                        <a:t>schaftlicher</a:t>
                      </a:r>
                      <a:r>
                        <a:rPr lang="de-DE" sz="1600" dirty="0">
                          <a:solidFill>
                            <a:srgbClr val="00B050"/>
                          </a:solidFill>
                        </a:rPr>
                        <a:t> oder musisch-</a:t>
                      </a:r>
                    </a:p>
                    <a:p>
                      <a:pPr marL="0" indent="0">
                        <a:buFont typeface="Arial" panose="020B0604020202020204" pitchFamily="34" charset="0"/>
                        <a:buNone/>
                      </a:pPr>
                      <a:r>
                        <a:rPr lang="de-DE" sz="1600" dirty="0">
                          <a:solidFill>
                            <a:srgbClr val="00B050"/>
                          </a:solidFill>
                        </a:rPr>
                        <a:t>     künstlerischer   </a:t>
                      </a:r>
                    </a:p>
                    <a:p>
                      <a:pPr marL="0" indent="0">
                        <a:buFont typeface="Arial" panose="020B0604020202020204" pitchFamily="34" charset="0"/>
                        <a:buNone/>
                      </a:pPr>
                      <a:r>
                        <a:rPr lang="de-DE" sz="1600" dirty="0">
                          <a:solidFill>
                            <a:srgbClr val="00B050"/>
                          </a:solidFill>
                        </a:rPr>
                        <a:t>     Schwerpunkt</a:t>
                      </a:r>
                    </a:p>
                  </a:txBody>
                  <a:tcPr/>
                </a:tc>
                <a:tc>
                  <a:txBody>
                    <a:bodyPr/>
                    <a:lstStyle/>
                    <a:p>
                      <a:r>
                        <a:rPr lang="de-DE" dirty="0"/>
                        <a:t>Fächer</a:t>
                      </a:r>
                    </a:p>
                    <a:p>
                      <a:pPr marL="285750" indent="-285750">
                        <a:buFont typeface="Arial" panose="020B0604020202020204" pitchFamily="34" charset="0"/>
                        <a:buChar char="•"/>
                      </a:pPr>
                      <a:r>
                        <a:rPr lang="de-DE" sz="1600" dirty="0"/>
                        <a:t>Deutsch, Mathematik, Englisch</a:t>
                      </a:r>
                    </a:p>
                    <a:p>
                      <a:pPr marL="285750" indent="-285750">
                        <a:buFont typeface="Arial" panose="020B0604020202020204" pitchFamily="34" charset="0"/>
                        <a:buChar char="•"/>
                      </a:pPr>
                      <a:r>
                        <a:rPr lang="de-DE" sz="1600" dirty="0"/>
                        <a:t>Zweite Fremdsprache ab Klasse 7</a:t>
                      </a:r>
                    </a:p>
                    <a:p>
                      <a:pPr marL="285750" indent="-285750">
                        <a:buFont typeface="Arial" panose="020B0604020202020204" pitchFamily="34" charset="0"/>
                        <a:buChar char="•"/>
                      </a:pPr>
                      <a:r>
                        <a:rPr lang="de-DE" sz="1600" dirty="0">
                          <a:solidFill>
                            <a:srgbClr val="00B050"/>
                          </a:solidFill>
                        </a:rPr>
                        <a:t>Ggf. dritte Fremdsprache im Rahmen des Wahlpflichtunterrichts ab Klasse 9, Angebot an Schulen ist unterschiedlich</a:t>
                      </a:r>
                    </a:p>
                    <a:p>
                      <a:pPr marL="285750" indent="-285750">
                        <a:buFont typeface="Arial" panose="020B0604020202020204" pitchFamily="34" charset="0"/>
                        <a:buChar char="•"/>
                      </a:pPr>
                      <a:r>
                        <a:rPr lang="de-DE" sz="1600" dirty="0"/>
                        <a:t>Naturwissenschaften (Biologie, Chemie, Physik), Gesellschaftslehre (Geschichte, Politik, Erdkunde)</a:t>
                      </a:r>
                    </a:p>
                    <a:p>
                      <a:pPr marL="285750" indent="-285750">
                        <a:buFont typeface="Arial" panose="020B0604020202020204" pitchFamily="34" charset="0"/>
                        <a:buChar char="•"/>
                      </a:pPr>
                      <a:r>
                        <a:rPr lang="de-DE" sz="1600" dirty="0"/>
                        <a:t>Kunst, Musik, Textilgestaltung</a:t>
                      </a:r>
                    </a:p>
                    <a:p>
                      <a:pPr marL="285750" indent="-285750">
                        <a:buFont typeface="Arial" panose="020B0604020202020204" pitchFamily="34" charset="0"/>
                        <a:buChar char="•"/>
                      </a:pPr>
                      <a:r>
                        <a:rPr lang="de-DE" sz="1600" dirty="0"/>
                        <a:t>Religionslehre</a:t>
                      </a:r>
                    </a:p>
                    <a:p>
                      <a:pPr marL="285750" indent="-285750">
                        <a:buFont typeface="Arial" panose="020B0604020202020204" pitchFamily="34" charset="0"/>
                        <a:buChar char="•"/>
                      </a:pPr>
                      <a:r>
                        <a:rPr lang="de-DE" sz="1600" dirty="0"/>
                        <a:t>Ggf. praktische Philosophie </a:t>
                      </a:r>
                    </a:p>
                    <a:p>
                      <a:pPr marL="285750" indent="-285750">
                        <a:buFont typeface="Arial" panose="020B0604020202020204" pitchFamily="34" charset="0"/>
                        <a:buChar char="•"/>
                      </a:pPr>
                      <a:r>
                        <a:rPr lang="de-DE" sz="1600" dirty="0"/>
                        <a:t>Sport</a:t>
                      </a:r>
                    </a:p>
                    <a:p>
                      <a:endParaRPr lang="de-DE" dirty="0"/>
                    </a:p>
                  </a:txBody>
                  <a:tcPr/>
                </a:tc>
                <a:extLst>
                  <a:ext uri="{0D108BD9-81ED-4DB2-BD59-A6C34878D82A}">
                    <a16:rowId xmlns:a16="http://schemas.microsoft.com/office/drawing/2014/main" val="107477000"/>
                  </a:ext>
                </a:extLst>
              </a:tr>
            </a:tbl>
          </a:graphicData>
        </a:graphic>
      </p:graphicFrame>
    </p:spTree>
    <p:extLst>
      <p:ext uri="{BB962C8B-B14F-4D97-AF65-F5344CB8AC3E}">
        <p14:creationId xmlns:p14="http://schemas.microsoft.com/office/powerpoint/2010/main" val="373060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a:extLst>
              <a:ext uri="{FF2B5EF4-FFF2-40B4-BE49-F238E27FC236}">
                <a16:creationId xmlns:a16="http://schemas.microsoft.com/office/drawing/2014/main" id="{4EED8C5A-3E02-4A76-B8A8-573C185417FE}"/>
              </a:ext>
            </a:extLst>
          </p:cNvPr>
          <p:cNvGraphicFramePr>
            <a:graphicFrameLocks noGrp="1"/>
          </p:cNvGraphicFramePr>
          <p:nvPr>
            <p:extLst>
              <p:ext uri="{D42A27DB-BD31-4B8C-83A1-F6EECF244321}">
                <p14:modId xmlns:p14="http://schemas.microsoft.com/office/powerpoint/2010/main" val="3517594387"/>
              </p:ext>
            </p:extLst>
          </p:nvPr>
        </p:nvGraphicFramePr>
        <p:xfrm>
          <a:off x="457200" y="245415"/>
          <a:ext cx="8229600" cy="6279929"/>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3876058865"/>
                    </a:ext>
                  </a:extLst>
                </a:gridCol>
                <a:gridCol w="2743200">
                  <a:extLst>
                    <a:ext uri="{9D8B030D-6E8A-4147-A177-3AD203B41FA5}">
                      <a16:colId xmlns:a16="http://schemas.microsoft.com/office/drawing/2014/main" val="1388779884"/>
                    </a:ext>
                  </a:extLst>
                </a:gridCol>
                <a:gridCol w="2743200">
                  <a:extLst>
                    <a:ext uri="{9D8B030D-6E8A-4147-A177-3AD203B41FA5}">
                      <a16:colId xmlns:a16="http://schemas.microsoft.com/office/drawing/2014/main" val="528332030"/>
                    </a:ext>
                  </a:extLst>
                </a:gridCol>
              </a:tblGrid>
              <a:tr h="577518">
                <a:tc>
                  <a:txBody>
                    <a:bodyPr/>
                    <a:lstStyle/>
                    <a:p>
                      <a:r>
                        <a:rPr lang="de-DE" dirty="0"/>
                        <a:t>Hauptschule</a:t>
                      </a:r>
                    </a:p>
                  </a:txBody>
                  <a:tcPr/>
                </a:tc>
                <a:tc>
                  <a:txBody>
                    <a:bodyPr/>
                    <a:lstStyle/>
                    <a:p>
                      <a:r>
                        <a:rPr lang="de-DE" dirty="0"/>
                        <a:t>Realschule</a:t>
                      </a:r>
                    </a:p>
                  </a:txBody>
                  <a:tcPr/>
                </a:tc>
                <a:tc>
                  <a:txBody>
                    <a:bodyPr/>
                    <a:lstStyle/>
                    <a:p>
                      <a:r>
                        <a:rPr lang="de-DE" dirty="0"/>
                        <a:t>Gymnasium </a:t>
                      </a:r>
                    </a:p>
                  </a:txBody>
                  <a:tcPr/>
                </a:tc>
                <a:extLst>
                  <a:ext uri="{0D108BD9-81ED-4DB2-BD59-A6C34878D82A}">
                    <a16:rowId xmlns:a16="http://schemas.microsoft.com/office/drawing/2014/main" val="362585068"/>
                  </a:ext>
                </a:extLst>
              </a:tr>
              <a:tr h="5702411">
                <a:tc>
                  <a:txBody>
                    <a:bodyPr/>
                    <a:lstStyle/>
                    <a:p>
                      <a:pPr marL="0" indent="0">
                        <a:buFont typeface="Arial" panose="020B0604020202020204" pitchFamily="34" charset="0"/>
                        <a:buNone/>
                      </a:pPr>
                      <a:r>
                        <a:rPr lang="de-DE" dirty="0"/>
                        <a:t>Abschlüsse</a:t>
                      </a:r>
                    </a:p>
                    <a:p>
                      <a:pPr marL="285750" indent="-285750">
                        <a:buFont typeface="Arial" panose="020B0604020202020204" pitchFamily="34" charset="0"/>
                        <a:buChar char="•"/>
                      </a:pPr>
                      <a:r>
                        <a:rPr lang="de-DE" sz="1600" dirty="0"/>
                        <a:t>Hauptschulabschluss (nach Klasse 9)</a:t>
                      </a:r>
                    </a:p>
                    <a:p>
                      <a:pPr marL="285750" indent="-285750">
                        <a:buFont typeface="Arial" panose="020B0604020202020204" pitchFamily="34" charset="0"/>
                        <a:buChar char="•"/>
                      </a:pPr>
                      <a:r>
                        <a:rPr lang="de-DE" sz="1600" dirty="0"/>
                        <a:t>Hauptschulabschluss (nach Klasse 10 Typ A)</a:t>
                      </a:r>
                    </a:p>
                    <a:p>
                      <a:pPr marL="285750" indent="-285750">
                        <a:buFont typeface="Arial" panose="020B0604020202020204" pitchFamily="34" charset="0"/>
                        <a:buChar char="•"/>
                      </a:pPr>
                      <a:r>
                        <a:rPr lang="de-DE" sz="1600" dirty="0"/>
                        <a:t>Mittlerer Schulabschluss (Fachoberschulreife Klasse 10 Typ B</a:t>
                      </a:r>
                    </a:p>
                    <a:p>
                      <a:pPr marL="0" indent="0">
                        <a:buFont typeface="Arial" panose="020B0604020202020204" pitchFamily="34" charset="0"/>
                        <a:buNone/>
                      </a:pPr>
                      <a:r>
                        <a:rPr lang="de-DE" sz="1600" dirty="0"/>
                        <a:t>      </a:t>
                      </a:r>
                      <a:r>
                        <a:rPr lang="de-DE" sz="1600" dirty="0">
                          <a:sym typeface="Wingdings" panose="05000000000000000000" pitchFamily="2" charset="2"/>
                        </a:rPr>
                        <a:t> </a:t>
                      </a:r>
                      <a:r>
                        <a:rPr lang="de-DE" sz="1200" dirty="0"/>
                        <a:t>Sind alle Leistungen</a:t>
                      </a:r>
                    </a:p>
                    <a:p>
                      <a:pPr marL="0" indent="0">
                        <a:buFont typeface="Arial" panose="020B0604020202020204" pitchFamily="34" charset="0"/>
                        <a:buNone/>
                      </a:pPr>
                      <a:r>
                        <a:rPr lang="de-DE" sz="1200" dirty="0"/>
                        <a:t>        mindestens befriedigend</a:t>
                      </a:r>
                    </a:p>
                    <a:p>
                      <a:pPr marL="0" indent="0">
                        <a:buFont typeface="Arial" panose="020B0604020202020204" pitchFamily="34" charset="0"/>
                        <a:buNone/>
                      </a:pPr>
                      <a:r>
                        <a:rPr lang="de-DE" sz="1200" dirty="0"/>
                        <a:t>        beinhaltet dieser Abschluss</a:t>
                      </a:r>
                    </a:p>
                    <a:p>
                      <a:pPr marL="0" indent="0">
                        <a:buFont typeface="Arial" panose="020B0604020202020204" pitchFamily="34" charset="0"/>
                        <a:buNone/>
                      </a:pPr>
                      <a:r>
                        <a:rPr lang="de-DE" sz="1200" dirty="0"/>
                        <a:t>        auch die Berechtigung zum</a:t>
                      </a:r>
                    </a:p>
                    <a:p>
                      <a:pPr marL="0" indent="0">
                        <a:buFont typeface="Arial" panose="020B0604020202020204" pitchFamily="34" charset="0"/>
                        <a:buNone/>
                      </a:pPr>
                      <a:r>
                        <a:rPr lang="de-DE" sz="1200" dirty="0"/>
                        <a:t>        Besuch der gymnasialen</a:t>
                      </a:r>
                    </a:p>
                    <a:p>
                      <a:pPr marL="0" indent="0">
                        <a:buFont typeface="Arial" panose="020B0604020202020204" pitchFamily="34" charset="0"/>
                        <a:buNone/>
                      </a:pPr>
                      <a:r>
                        <a:rPr lang="de-DE" sz="1200" dirty="0"/>
                        <a:t>        Oberstufe </a:t>
                      </a:r>
                    </a:p>
                    <a:p>
                      <a:pPr marL="285750" indent="-285750">
                        <a:buFont typeface="Arial" panose="020B0604020202020204" pitchFamily="34" charset="0"/>
                        <a:buChar char="•"/>
                      </a:pPr>
                      <a:endParaRPr lang="de-DE" sz="1600" dirty="0"/>
                    </a:p>
                  </a:txBody>
                  <a:tcPr/>
                </a:tc>
                <a:tc>
                  <a:txBody>
                    <a:bodyPr/>
                    <a:lstStyle/>
                    <a:p>
                      <a:pPr marL="0" indent="0">
                        <a:buFont typeface="Arial" panose="020B0604020202020204" pitchFamily="34" charset="0"/>
                        <a:buNone/>
                      </a:pPr>
                      <a:r>
                        <a:rPr lang="de-DE" dirty="0"/>
                        <a:t>Abschlüsse</a:t>
                      </a:r>
                    </a:p>
                    <a:p>
                      <a:pPr marL="285750" indent="-285750">
                        <a:buFont typeface="Arial" panose="020B0604020202020204" pitchFamily="34" charset="0"/>
                        <a:buChar char="•"/>
                      </a:pPr>
                      <a:r>
                        <a:rPr lang="de-DE" sz="1600" dirty="0"/>
                        <a:t>Ein dem Hauptschul-abschluss (nach Klasse 9) gleichwertiger Abschluss</a:t>
                      </a:r>
                    </a:p>
                    <a:p>
                      <a:pPr marL="285750" indent="-285750">
                        <a:buFont typeface="Arial" panose="020B0604020202020204" pitchFamily="34" charset="0"/>
                        <a:buChar char="•"/>
                      </a:pPr>
                      <a:r>
                        <a:rPr lang="de-DE" sz="1600" dirty="0"/>
                        <a:t>Ein dem Hauptschul-abschluss (nach Klasse 10) gleichwertiger Abschluss</a:t>
                      </a:r>
                    </a:p>
                    <a:p>
                      <a:pPr marL="285750" indent="-285750">
                        <a:buFont typeface="Arial" panose="020B0604020202020204" pitchFamily="34" charset="0"/>
                        <a:buChar char="•"/>
                      </a:pPr>
                      <a:r>
                        <a:rPr lang="de-DE" sz="1600" dirty="0"/>
                        <a:t>Mittlerer Schulabschluss (Fachoberschulreife)</a:t>
                      </a:r>
                    </a:p>
                    <a:p>
                      <a:pPr marL="0" indent="0">
                        <a:buFont typeface="Arial" panose="020B0604020202020204" pitchFamily="34" charset="0"/>
                        <a:buNone/>
                      </a:pPr>
                      <a:r>
                        <a:rPr lang="de-DE" sz="1600" dirty="0"/>
                        <a:t>                       ↓</a:t>
                      </a:r>
                    </a:p>
                    <a:p>
                      <a:pPr marL="0" indent="0">
                        <a:buFont typeface="Arial" panose="020B0604020202020204" pitchFamily="34" charset="0"/>
                        <a:buNone/>
                      </a:pPr>
                      <a:r>
                        <a:rPr lang="de-DE" sz="1600" dirty="0"/>
                        <a:t>   </a:t>
                      </a:r>
                      <a:r>
                        <a:rPr lang="de-DE" sz="1400" dirty="0"/>
                        <a:t>Sind alle Leistungen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t>   mindestens befriedigend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t>   beinhaltet dieser Abschluss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t>   auch die Berechtigung zum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t>   Besuch der gymnasialen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dirty="0"/>
                        <a:t>   Oberstufe.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6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600" dirty="0"/>
                        <a:t>   </a:t>
                      </a:r>
                      <a:endParaRPr lang="de-DE" dirty="0"/>
                    </a:p>
                  </a:txBody>
                  <a:tcPr/>
                </a:tc>
                <a:tc>
                  <a:txBody>
                    <a:bodyPr/>
                    <a:lstStyle/>
                    <a:p>
                      <a:pPr marL="0" indent="0">
                        <a:buFont typeface="Arial" panose="020B0604020202020204" pitchFamily="34" charset="0"/>
                        <a:buNone/>
                      </a:pPr>
                      <a:r>
                        <a:rPr lang="de-DE" dirty="0"/>
                        <a:t>Abschlüsse</a:t>
                      </a:r>
                    </a:p>
                    <a:p>
                      <a:pPr marL="0" indent="0">
                        <a:buFont typeface="Arial" panose="020B0604020202020204" pitchFamily="34" charset="0"/>
                        <a:buNone/>
                      </a:pPr>
                      <a:r>
                        <a:rPr lang="de-DE" sz="1600" dirty="0"/>
                        <a:t>(neben Abitur und dem schulischen Teil der Fachhochschulreife)</a:t>
                      </a:r>
                    </a:p>
                    <a:p>
                      <a:pPr marL="0" indent="0">
                        <a:buFont typeface="Arial" panose="020B0604020202020204" pitchFamily="34" charset="0"/>
                        <a:buNone/>
                      </a:pPr>
                      <a:endParaRPr lang="de-DE" sz="1600" dirty="0"/>
                    </a:p>
                    <a:p>
                      <a:pPr marL="0" indent="0">
                        <a:buFont typeface="Arial" panose="020B0604020202020204" pitchFamily="34" charset="0"/>
                        <a:buNone/>
                      </a:pPr>
                      <a:r>
                        <a:rPr lang="de-DE" dirty="0"/>
                        <a:t>Am Ende der Klasse 9</a:t>
                      </a:r>
                    </a:p>
                    <a:p>
                      <a:pPr marL="285750" indent="-285750">
                        <a:buFont typeface="Arial" panose="020B0604020202020204" pitchFamily="34" charset="0"/>
                        <a:buChar char="•"/>
                      </a:pPr>
                      <a:r>
                        <a:rPr lang="de-DE" sz="1600" dirty="0"/>
                        <a:t>Ein dem Hauptschul-abschluss (nach Klasse 9) gleichwertiger Abschluss</a:t>
                      </a:r>
                    </a:p>
                    <a:p>
                      <a:pPr marL="0" indent="0">
                        <a:buFont typeface="Arial" panose="020B0604020202020204" pitchFamily="34" charset="0"/>
                        <a:buNone/>
                      </a:pPr>
                      <a:r>
                        <a:rPr lang="de-DE" sz="1800" dirty="0"/>
                        <a:t>Am Ende der Klasse 10</a:t>
                      </a:r>
                    </a:p>
                    <a:p>
                      <a:pPr marL="285750" indent="-285750">
                        <a:buFont typeface="Arial" panose="020B0604020202020204" pitchFamily="34" charset="0"/>
                        <a:buChar char="•"/>
                      </a:pPr>
                      <a:r>
                        <a:rPr lang="de-DE" sz="1600" dirty="0"/>
                        <a:t>Ein dem Hauptschul-abschluss (nach Klasse 10) gleichwertiger Abschluss</a:t>
                      </a:r>
                    </a:p>
                    <a:p>
                      <a:pPr marL="285750" indent="-285750">
                        <a:buFont typeface="Arial" panose="020B0604020202020204" pitchFamily="34" charset="0"/>
                        <a:buChar char="•"/>
                      </a:pPr>
                      <a:r>
                        <a:rPr lang="de-DE" sz="1600" dirty="0"/>
                        <a:t>Mittlerer Schulabschluss (Fachoberschulreife) </a:t>
                      </a:r>
                    </a:p>
                    <a:p>
                      <a:pPr marL="0" indent="0">
                        <a:buFont typeface="Arial" panose="020B0604020202020204" pitchFamily="34" charset="0"/>
                        <a:buNone/>
                      </a:pPr>
                      <a:r>
                        <a:rPr lang="de-DE" sz="1800" dirty="0"/>
                        <a:t>Am Ende der</a:t>
                      </a:r>
                      <a:r>
                        <a:rPr lang="de-DE" sz="1800" baseline="0" dirty="0"/>
                        <a:t> Oberstufe</a:t>
                      </a:r>
                      <a:endParaRPr lang="de-DE" sz="1800" dirty="0"/>
                    </a:p>
                    <a:p>
                      <a:pPr marL="285750" indent="-285750">
                        <a:buFont typeface="Arial" panose="020B0604020202020204" pitchFamily="34" charset="0"/>
                        <a:buChar char="•"/>
                      </a:pPr>
                      <a:r>
                        <a:rPr lang="de-DE" sz="1600" dirty="0"/>
                        <a:t>Abitur</a:t>
                      </a:r>
                    </a:p>
                    <a:p>
                      <a:pPr marL="285750" indent="-285750">
                        <a:buFont typeface="Arial" panose="020B0604020202020204" pitchFamily="34" charset="0"/>
                        <a:buChar char="•"/>
                      </a:pPr>
                      <a:endParaRPr lang="de-DE" sz="1600" dirty="0"/>
                    </a:p>
                    <a:p>
                      <a:endParaRPr lang="de-DE" dirty="0"/>
                    </a:p>
                  </a:txBody>
                  <a:tcPr/>
                </a:tc>
                <a:extLst>
                  <a:ext uri="{0D108BD9-81ED-4DB2-BD59-A6C34878D82A}">
                    <a16:rowId xmlns:a16="http://schemas.microsoft.com/office/drawing/2014/main" val="2718944191"/>
                  </a:ext>
                </a:extLst>
              </a:tr>
            </a:tbl>
          </a:graphicData>
        </a:graphic>
      </p:graphicFrame>
    </p:spTree>
    <p:extLst>
      <p:ext uri="{BB962C8B-B14F-4D97-AF65-F5344CB8AC3E}">
        <p14:creationId xmlns:p14="http://schemas.microsoft.com/office/powerpoint/2010/main" val="20720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TM10001115[[fn=Paket]]</Template>
  <TotalTime>0</TotalTime>
  <Words>1597</Words>
  <Application>Microsoft Office PowerPoint</Application>
  <PresentationFormat>Bildschirmpräsentation (4:3)</PresentationFormat>
  <Paragraphs>242</Paragraphs>
  <Slides>23</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Gill Sans MT</vt:lpstr>
      <vt:lpstr>Times New Roman</vt:lpstr>
      <vt:lpstr>Wingdings</vt:lpstr>
      <vt:lpstr>Paket</vt:lpstr>
      <vt:lpstr>Informationen zum Übergang für die weiterführenden Schulen</vt:lpstr>
      <vt:lpstr>PowerPoint-Präsentation</vt:lpstr>
      <vt:lpstr>Die beste Schule für mein Kind</vt:lpstr>
      <vt:lpstr>Welche Schulform entspricht am ehesten meinem Kind?</vt:lpstr>
      <vt:lpstr>Die Kernfrage</vt:lpstr>
      <vt:lpstr>PowerPoint-Präsentation</vt:lpstr>
      <vt:lpstr>PowerPoint-Präsentation</vt:lpstr>
      <vt:lpstr>PowerPoint-Präsentation</vt:lpstr>
      <vt:lpstr>PowerPoint-Präsentation</vt:lpstr>
      <vt:lpstr>Informationen über die Bildungsgänge</vt:lpstr>
      <vt:lpstr>PowerPoint-Präsentation</vt:lpstr>
      <vt:lpstr>Erprobungsstufe</vt:lpstr>
      <vt:lpstr>Informationen zum örtlichen Schulangebot</vt:lpstr>
      <vt:lpstr>PowerPoint-Präsentation</vt:lpstr>
      <vt:lpstr>PowerPoint-Präsentation</vt:lpstr>
      <vt:lpstr>PowerPoint-Präsentation</vt:lpstr>
      <vt:lpstr>PowerPoint-Präsentation</vt:lpstr>
      <vt:lpstr>PowerPoint-Präsentation</vt:lpstr>
      <vt:lpstr>PowerPoint-Präsentation</vt:lpstr>
      <vt:lpstr> Anmeldung an  Hauptschulen, Realschulen, Gymnasien  </vt:lpstr>
      <vt:lpstr>PowerPoint-Präsentation</vt:lpstr>
      <vt:lpstr>Sollten Sie Nun noch Fragen zum Übergang an die weiterführende schule haben, dann melden sie sich bitte bei uns.</vt:lpstr>
      <vt:lpstr>Alles Gute  für die Schulwahl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Informationsabend zum Übergang zur Sekundarstufe I</dc:title>
  <dc:creator>gs-ramsbeck</dc:creator>
  <cp:lastModifiedBy>Ma Tillmann</cp:lastModifiedBy>
  <cp:revision>96</cp:revision>
  <dcterms:created xsi:type="dcterms:W3CDTF">2013-11-28T11:15:58Z</dcterms:created>
  <dcterms:modified xsi:type="dcterms:W3CDTF">2023-10-31T08:08:39Z</dcterms:modified>
</cp:coreProperties>
</file>